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58" r:id="rId4"/>
    <p:sldId id="278" r:id="rId5"/>
    <p:sldId id="276" r:id="rId6"/>
    <p:sldId id="259" r:id="rId7"/>
    <p:sldId id="279" r:id="rId8"/>
    <p:sldId id="260" r:id="rId9"/>
    <p:sldId id="261" r:id="rId10"/>
    <p:sldId id="269" r:id="rId11"/>
    <p:sldId id="262" r:id="rId12"/>
    <p:sldId id="264" r:id="rId13"/>
    <p:sldId id="265" r:id="rId14"/>
    <p:sldId id="266" r:id="rId15"/>
    <p:sldId id="271" r:id="rId16"/>
    <p:sldId id="272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лагерях республики - 18959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65882</c:v>
                </c:pt>
                <c:pt idx="1">
                  <c:v>60086</c:v>
                </c:pt>
                <c:pt idx="2">
                  <c:v>18959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4B-4789-B050-5306AFA271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временных досуговых центрах - 29310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29310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C7-4C9A-948E-0837B48FAA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Санаторно-курортное лечение - 2134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2134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C9A-948E-0837B48FAA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 всероссийских детских центрах - 216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C7-4C9A-948E-0837B48FAA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 пределами РФ - 12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 временных работах - 1009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2">
                  <c:v>1009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Краткосрочные смены - 204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учащихся на 01.01.19 г.</c:v>
                </c:pt>
                <c:pt idx="1">
                  <c:v> подлежащих оздоровлению (7-15 лет)</c:v>
                </c:pt>
                <c:pt idx="2">
                  <c:v>Общий охват в 2019 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2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52914816"/>
        <c:axId val="52937088"/>
        <c:axId val="0"/>
      </c:bar3DChart>
      <c:catAx>
        <c:axId val="5291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2937088"/>
        <c:crosses val="autoZero"/>
        <c:auto val="1"/>
        <c:lblAlgn val="r"/>
        <c:lblOffset val="100"/>
        <c:noMultiLvlLbl val="0"/>
      </c:catAx>
      <c:valAx>
        <c:axId val="529370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33187518226883E-2"/>
          <c:y val="5.0473457250976198E-2"/>
          <c:w val="0.90497545445708172"/>
          <c:h val="0.66400410255231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Палаточные лагеря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смена</c:v>
                </c:pt>
                <c:pt idx="1">
                  <c:v>2 смена</c:v>
                </c:pt>
                <c:pt idx="2">
                  <c:v>3 смена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Загородные стационарные лагеря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смена</c:v>
                </c:pt>
                <c:pt idx="1">
                  <c:v>2 смена</c:v>
                </c:pt>
                <c:pt idx="2">
                  <c:v>3 смена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Лагеря с дневным пребыванием детей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смена</c:v>
                </c:pt>
                <c:pt idx="1">
                  <c:v>2 смена</c:v>
                </c:pt>
                <c:pt idx="2">
                  <c:v>3 смена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</c:v>
                </c:pt>
                <c:pt idx="1">
                  <c:v>174</c:v>
                </c:pt>
                <c:pt idx="2">
                  <c:v>169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1194880"/>
        <c:axId val="51208576"/>
        <c:axId val="0"/>
      </c:bar3DChart>
      <c:catAx>
        <c:axId val="51194880"/>
        <c:scaling>
          <c:orientation val="minMax"/>
        </c:scaling>
        <c:delete val="1"/>
        <c:axPos val="b"/>
        <c:majorTickMark val="none"/>
        <c:minorTickMark val="none"/>
        <c:tickLblPos val="nextTo"/>
        <c:crossAx val="51208576"/>
        <c:crosses val="autoZero"/>
        <c:auto val="1"/>
        <c:lblAlgn val="ctr"/>
        <c:lblOffset val="100"/>
        <c:noMultiLvlLbl val="0"/>
      </c:catAx>
      <c:valAx>
        <c:axId val="5120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1194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39269997563905E-2"/>
          <c:y val="3.0554228735668272E-2"/>
          <c:w val="0.91000740159367555"/>
          <c:h val="0.7997598088718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(факт)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учащихся школ</c:v>
                </c:pt>
                <c:pt idx="1">
                  <c:v>из них 7-15 лет</c:v>
                </c:pt>
                <c:pt idx="2">
                  <c:v>Общий охват в лагерях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64632</c:v>
                </c:pt>
                <c:pt idx="1">
                  <c:v>58431</c:v>
                </c:pt>
                <c:pt idx="2">
                  <c:v>18780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3-4052-90DD-C8932E7D66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(факт)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учащихся школ</c:v>
                </c:pt>
                <c:pt idx="1">
                  <c:v>из них 7-15 лет</c:v>
                </c:pt>
                <c:pt idx="2">
                  <c:v>Общий охват в лагерях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65822</c:v>
                </c:pt>
                <c:pt idx="1">
                  <c:v>60086</c:v>
                </c:pt>
                <c:pt idx="2">
                  <c:v>18959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73-4052-90DD-C8932E7D66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3850240"/>
        <c:axId val="113851776"/>
      </c:barChart>
      <c:catAx>
        <c:axId val="1138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51776"/>
        <c:crosses val="autoZero"/>
        <c:auto val="1"/>
        <c:lblAlgn val="ctr"/>
        <c:lblOffset val="100"/>
        <c:noMultiLvlLbl val="0"/>
      </c:catAx>
      <c:valAx>
        <c:axId val="11385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50240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2592592592592587E-3"/>
                  <c:y val="-8.930090749410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4A0-4C1C-877A-3EBE5FF94336}"/>
                </c:ext>
              </c:extLst>
            </c:dLbl>
            <c:dLbl>
              <c:idx val="1"/>
              <c:layout>
                <c:manualLayout>
                  <c:x val="4.6296296296296294E-3"/>
                  <c:y val="-1.786018149882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4A0-4C1C-877A-3EBE5FF94336}"/>
                </c:ext>
              </c:extLst>
            </c:dLbl>
            <c:dLbl>
              <c:idx val="2"/>
              <c:layout>
                <c:manualLayout>
                  <c:x val="7.7160493827159362E-3"/>
                  <c:y val="-1.116261343676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4A0-4C1C-877A-3EBE5FF94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Лагеря с дневным пребыванием детей - 507</c:v>
                </c:pt>
                <c:pt idx="1">
                  <c:v>Загородные стационарные лагеря - 449</c:v>
                </c:pt>
                <c:pt idx="2">
                  <c:v>ВДЦ и трудовые лагеря - 416</c:v>
                </c:pt>
                <c:pt idx="3">
                  <c:v>На чабанкских стоянках - 238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9-4E7C-A6DF-BC09B74946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ВШУ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432098765432098E-3"/>
                  <c:y val="-2.232522687352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A0-4C1C-877A-3EBE5FF94336}"/>
                </c:ext>
              </c:extLst>
            </c:dLbl>
            <c:dLbl>
              <c:idx val="1"/>
              <c:layout>
                <c:manualLayout>
                  <c:x val="9.2592592592592032E-3"/>
                  <c:y val="-2.67902722482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A0-4C1C-877A-3EBE5FF94336}"/>
                </c:ext>
              </c:extLst>
            </c:dLbl>
            <c:dLbl>
              <c:idx val="2"/>
              <c:layout>
                <c:manualLayout>
                  <c:x val="4.6296296296296294E-3"/>
                  <c:y val="-2.67902722482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A0-4C1C-877A-3EBE5FF94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Лагеря с дневным пребыванием детей - 507</c:v>
                </c:pt>
                <c:pt idx="1">
                  <c:v>Загородные стационарные лагеря - 449</c:v>
                </c:pt>
                <c:pt idx="2">
                  <c:v>ВДЦ и трудовые лагеря - 416</c:v>
                </c:pt>
                <c:pt idx="3">
                  <c:v>На чабанкских стоянках - 238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406</c:v>
                </c:pt>
                <c:pt idx="1">
                  <c:v>257</c:v>
                </c:pt>
                <c:pt idx="2">
                  <c:v>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9-4E7C-A6DF-BC09B749462A}"/>
            </c:ext>
          </c:extLst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ПДН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2345679012345623E-2"/>
                  <c:y val="-1.339513612411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A0-4C1C-877A-3EBE5FF94336}"/>
                </c:ext>
              </c:extLst>
            </c:dLbl>
            <c:dLbl>
              <c:idx val="1"/>
              <c:layout>
                <c:manualLayout>
                  <c:x val="4.6296296296296294E-3"/>
                  <c:y val="-2.455774956087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4A0-4C1C-877A-3EBE5FF94336}"/>
                </c:ext>
              </c:extLst>
            </c:dLbl>
            <c:dLbl>
              <c:idx val="2"/>
              <c:layout>
                <c:manualLayout>
                  <c:x val="1.0802469135802583E-2"/>
                  <c:y val="-2.009270418617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A0-4C1C-877A-3EBE5FF94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Лагеря с дневным пребыванием детей - 507</c:v>
                </c:pt>
                <c:pt idx="1">
                  <c:v>Загородные стационарные лагеря - 449</c:v>
                </c:pt>
                <c:pt idx="2">
                  <c:v>ВДЦ и трудовые лагеря - 416</c:v>
                </c:pt>
                <c:pt idx="3">
                  <c:v>На чабанкских стоянках - 238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</c:v>
                </c:pt>
                <c:pt idx="1">
                  <c:v>192</c:v>
                </c:pt>
                <c:pt idx="2">
                  <c:v>193</c:v>
                </c:pt>
                <c:pt idx="3">
                  <c:v>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B9-4E7C-A6DF-BC09B74946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914624"/>
        <c:axId val="115916160"/>
        <c:axId val="0"/>
      </c:bar3DChart>
      <c:catAx>
        <c:axId val="11591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916160"/>
        <c:crosses val="autoZero"/>
        <c:auto val="1"/>
        <c:lblAlgn val="ctr"/>
        <c:lblOffset val="100"/>
        <c:noMultiLvlLbl val="0"/>
      </c:catAx>
      <c:valAx>
        <c:axId val="1159161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91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детей по категориям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9"/>
                <c:pt idx="0">
                  <c:v>дети-инвалиды </c:v>
                </c:pt>
                <c:pt idx="1">
                  <c:v>дети, оставшиеся без попечения родителей </c:v>
                </c:pt>
                <c:pt idx="2">
                  <c:v>дети с ОВЗ </c:v>
                </c:pt>
                <c:pt idx="3">
                  <c:v>дети с девиантным поведением </c:v>
                </c:pt>
                <c:pt idx="4">
                  <c:v>дети из малообеспеченных семей</c:v>
                </c:pt>
                <c:pt idx="5">
                  <c:v>дети безработных родителей </c:v>
                </c:pt>
                <c:pt idx="6">
                  <c:v>дети из многодетных семей </c:v>
                </c:pt>
                <c:pt idx="7">
                  <c:v>дети из неполных семей </c:v>
                </c:pt>
                <c:pt idx="8">
                  <c:v>дети, состоящие на ВШУ </c:v>
                </c:pt>
                <c:pt idx="9">
                  <c:v>дети, состоящие на учете ПДН </c:v>
                </c:pt>
                <c:pt idx="10">
                  <c:v>дети, состоящие на учете КДН и ЗП </c:v>
                </c:pt>
                <c:pt idx="11">
                  <c:v>из приемных семей </c:v>
                </c:pt>
                <c:pt idx="12">
                  <c:v>из неблагополучных семей </c:v>
                </c:pt>
                <c:pt idx="13">
                  <c:v>талантливой и одаренной молодежи </c:v>
                </c:pt>
                <c:pt idx="14">
                  <c:v>первоклассников 7-милеток </c:v>
                </c:pt>
                <c:pt idx="15">
                  <c:v>проживающие в городской местности </c:v>
                </c:pt>
                <c:pt idx="16">
                  <c:v>проживающие в сельской местности </c:v>
                </c:pt>
                <c:pt idx="17">
                  <c:v> "Кыштаг для молодой семьи" </c:v>
                </c:pt>
                <c:pt idx="18">
                  <c:v> ОРВО 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209</c:v>
                </c:pt>
                <c:pt idx="1">
                  <c:v>796</c:v>
                </c:pt>
                <c:pt idx="2">
                  <c:v>227</c:v>
                </c:pt>
                <c:pt idx="3">
                  <c:v>169</c:v>
                </c:pt>
                <c:pt idx="4">
                  <c:v>5843</c:v>
                </c:pt>
                <c:pt idx="5">
                  <c:v>3346</c:v>
                </c:pt>
                <c:pt idx="6">
                  <c:v>6729</c:v>
                </c:pt>
                <c:pt idx="7">
                  <c:v>3104</c:v>
                </c:pt>
                <c:pt idx="8">
                  <c:v>641</c:v>
                </c:pt>
                <c:pt idx="9">
                  <c:v>199</c:v>
                </c:pt>
                <c:pt idx="10">
                  <c:v>186</c:v>
                </c:pt>
                <c:pt idx="11">
                  <c:v>430</c:v>
                </c:pt>
                <c:pt idx="12">
                  <c:v>1054</c:v>
                </c:pt>
                <c:pt idx="13">
                  <c:v>1809</c:v>
                </c:pt>
                <c:pt idx="14">
                  <c:v>1631</c:v>
                </c:pt>
                <c:pt idx="15">
                  <c:v>5396</c:v>
                </c:pt>
                <c:pt idx="16">
                  <c:v>6476</c:v>
                </c:pt>
                <c:pt idx="17">
                  <c:v>528</c:v>
                </c:pt>
                <c:pt idx="18">
                  <c:v>1221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13824"/>
        <c:axId val="117223808"/>
      </c:barChart>
      <c:catAx>
        <c:axId val="1172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7223808"/>
        <c:crosses val="autoZero"/>
        <c:auto val="1"/>
        <c:lblAlgn val="ctr"/>
        <c:lblOffset val="100"/>
        <c:noMultiLvlLbl val="0"/>
      </c:catAx>
      <c:valAx>
        <c:axId val="11722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1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Выраженный оздоровительный эффект</c:v>
                </c:pt>
                <c:pt idx="1">
                  <c:v>Слабый оздоровительный эффект</c:v>
                </c:pt>
                <c:pt idx="2">
                  <c:v>Отсутствие оздоровительного эффекта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17778</c:v>
                </c:pt>
                <c:pt idx="1">
                  <c:v>1055</c:v>
                </c:pt>
                <c:pt idx="2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0.71898</cdr:x>
      <cdr:y>0.68</cdr:y>
    </cdr:from>
    <cdr:to>
      <cdr:x>0.79562</cdr:x>
      <cdr:y>0.73333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9612" y="367240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0.86375</cdr:x>
      <cdr:y>0.5</cdr:y>
    </cdr:from>
    <cdr:to>
      <cdr:x>1</cdr:x>
      <cdr:y>0.50934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03748" y="2448272"/>
          <a:ext cx="115212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Досуговые центры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0.42799</cdr:x>
      <cdr:y>0.66234</cdr:y>
    </cdr:from>
    <cdr:to>
      <cdr:x>0.64089</cdr:x>
      <cdr:y>0.71568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05920" y="3672408"/>
          <a:ext cx="1893209" cy="29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51844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0.26312</cdr:x>
      <cdr:y>0.61039</cdr:y>
    </cdr:from>
    <cdr:to>
      <cdr:x>0.47602</cdr:x>
      <cdr:y>0.66373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339752" y="3384376"/>
          <a:ext cx="1893209" cy="29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60086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0.06877</cdr:x>
      <cdr:y>0.58442</cdr:y>
    </cdr:from>
    <cdr:to>
      <cdr:x>0.28167</cdr:x>
      <cdr:y>0.63776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11560" y="3240360"/>
          <a:ext cx="1893209" cy="29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65882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0.15875</cdr:x>
      <cdr:y>0.70004</cdr:y>
    </cdr:from>
    <cdr:to>
      <cdr:x>0.3425</cdr:x>
      <cdr:y>0.78591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489" y="3168354"/>
          <a:ext cx="1512150" cy="388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  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0.47375</cdr:x>
      <cdr:y>0.70004</cdr:y>
    </cdr:from>
    <cdr:to>
      <cdr:x>0.61375</cdr:x>
      <cdr:y>0.77959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8775" y="3168352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0.70004</cdr:y>
    </cdr:from>
    <cdr:to>
      <cdr:x>0.61375</cdr:x>
      <cdr:y>0.77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8776" y="3168354"/>
          <a:ext cx="1152141" cy="316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0.73625</cdr:x>
      <cdr:y>0.71595</cdr:y>
    </cdr:from>
    <cdr:to>
      <cdr:x>0.85874</cdr:x>
      <cdr:y>0.76368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59015" y="3240360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0.68375</cdr:x>
      <cdr:y>0.72227</cdr:y>
    </cdr:from>
    <cdr:to>
      <cdr:x>0.88499</cdr:x>
      <cdr:y>0.80182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26968" y="3268960"/>
          <a:ext cx="1656183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2019 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8AA6-194A-4379-94FE-FA011B08BB5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7843-54F1-4BF2-94F3-8FF0F65C8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7843-54F1-4BF2-94F3-8FF0F65C8B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1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6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1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6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3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" y="-36004"/>
            <a:ext cx="9154144" cy="686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летней оздоровительной кампании 2019 г. Приоритетные задачи на 2020 г.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92" y="260647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.Кызыл-2019г.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6" y="1484784"/>
            <a:ext cx="1924604" cy="18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8" y="-1"/>
            <a:ext cx="9171348" cy="68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40050" y="274638"/>
            <a:ext cx="7446749" cy="70609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Охват детей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категориям в период летней оздоровительной кампании 2019 года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733529"/>
              </p:ext>
            </p:extLst>
          </p:nvPr>
        </p:nvGraphicFramePr>
        <p:xfrm>
          <a:off x="1187624" y="980728"/>
          <a:ext cx="7488832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" y="247846"/>
            <a:ext cx="1104977" cy="10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9361040" cy="185821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 условия пребывания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в оздоровительных организациях республики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улучшены на 70%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23728" y="2276872"/>
            <a:ext cx="8568952" cy="482453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dirty="0" smtClean="0">
              <a:effectLst/>
              <a:latin typeface="Times New Roman"/>
              <a:ea typeface="Calibri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лагерях - 88 %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(153 лагерей дневного пребывания и 18 стационарных лагерей)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внутренний водопровод, с подачей холодной и горячей воды в помещения пищеблока и санитарные узлы; 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дневных лагерях 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республики</a:t>
            </a:r>
            <a:r>
              <a:rPr lang="ru-RU" sz="2800" b="1" dirty="0" smtClean="0">
                <a:solidFill>
                  <a:srgbClr val="00B0F0"/>
                </a:solidFill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(с.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Бижиктиг-Хаяа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с.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Хонделен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Барун-Хемчикского,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с.Хут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Пий-Хемского,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с.Хор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-Тайга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Сут-Хольского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с.Качык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Эрзинского, с.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Шанчы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ГБУ РТ «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ЦСПСиД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Чаа-Хольского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с.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Кунгуртуг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Тере-Хольского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кожуунов).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холодного и горячего водоснабжения включены в план 2020 года.</a:t>
            </a:r>
          </a:p>
          <a:p>
            <a:pPr marL="0" indent="0" algn="just">
              <a:spcAft>
                <a:spcPts val="0"/>
              </a:spcAft>
              <a:buNone/>
              <a:tabLst>
                <a:tab pos="698500" algn="l"/>
              </a:tabLs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60648"/>
            <a:ext cx="9073008" cy="12961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безопасности детей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оздоровительных организациях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 Тыва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1772816"/>
            <a:ext cx="7632848" cy="5256584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62" y="1772816"/>
            <a:ext cx="883764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5" y="188640"/>
            <a:ext cx="1768739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9" y="0"/>
            <a:ext cx="9481357" cy="711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4941" y="181909"/>
            <a:ext cx="6804248" cy="12101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психологической безопасности детей педагогами-психологами в период летней оздоровительной кампании 2019 года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7143" y="1623034"/>
            <a:ext cx="3381382" cy="57606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педагогов-психологов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303798" y="2257492"/>
            <a:ext cx="648072" cy="8516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7143" y="3159465"/>
            <a:ext cx="3357500" cy="79208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Протестировано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14194 детей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59333" y="4049379"/>
            <a:ext cx="1048426" cy="86409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2123729" y="5116887"/>
            <a:ext cx="1656184" cy="140415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стационарных лагерях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2987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05495" y="5116888"/>
            <a:ext cx="2124780" cy="140415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дневных лагерях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11207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105495" y="4049379"/>
            <a:ext cx="1008112" cy="86409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8" name="Выноска со стрелками влево/вправо 17"/>
          <p:cNvSpPr/>
          <p:nvPr/>
        </p:nvSpPr>
        <p:spPr>
          <a:xfrm>
            <a:off x="3937143" y="5116887"/>
            <a:ext cx="3168352" cy="1296143"/>
          </a:xfrm>
          <a:prstGeom prst="leftRightArrow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Дезадаптация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100 детей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5425"/>
            <a:ext cx="1800200" cy="16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74638"/>
            <a:ext cx="8784976" cy="106613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Контрольно-надзорные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(проверки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в период летней оздоровительной кампании 2019 года: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628800"/>
            <a:ext cx="3888432" cy="53285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Республике Тыва – 190 проверок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За нарушения требований пожарной безопасности к административной ответственности привлечено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должностных лиц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том числе 2 должностных лица по ст. 19.5 КоАП РФ  за неисполнение в срок ранее выданного предписания.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1628800"/>
            <a:ext cx="3960440" cy="5229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Республике Тыва – 301 контрольно-надзорных мероприятий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Применено 10 составов статей КоАП РФ (ст. 6.3, 6.4, 6.5., 6.6,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ч.ч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1, 2 ст. 6.7, ч. 1. ст. 10.8, ч. 1 ст. 14.8.,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ч.ч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1, 2 ст. 14.43).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Выдано 234 предписаний, из них 198 предписаний исполнены в срок, остальные 36 сроки перешли на ЛОК – 2020, представлений – 190.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7687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6244" y="274638"/>
            <a:ext cx="9032459" cy="13541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60 нарушений требований пожарной безопасности,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выявленных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органами ГПН ГУ МЧС России по Республике Тыва, не устранены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lang="ru-RU" sz="2400" b="1" dirty="0">
              <a:solidFill>
                <a:srgbClr val="FF0000"/>
              </a:solidFill>
              <a:latin typeface="TuvOfficinaSans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28800"/>
            <a:ext cx="8136904" cy="590465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«Таежный»: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неисправном состоянии автоматическая установка пожарной сигнализации;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Устройство дублирования сигнала о пожаре на пульт подразделения пожарной охраны в неисправном состоянии.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400" b="1" i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Шивилиг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неисправном состоянии автоматическая установка пожарной сигнализации;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Устройство дублирования сигнала о пожаре на пульт подразделения пожарной охраны в неисправном состоянии;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обеспечено выполнение огнезащитной обработки деревянных конструкций кровли жилых корпусов.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6244" y="274638"/>
            <a:ext cx="9032459" cy="13541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Основные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нарушения, выявленные в ходе контрольно-надзорных мероприятий Управлением Роспотребнадзора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Республике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Тыва в 2019 году</a:t>
            </a: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b="1" dirty="0">
              <a:solidFill>
                <a:srgbClr val="FF0000"/>
              </a:solidFill>
              <a:latin typeface="TuvOfficinaSans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184482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нарушения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при организации питания детей (нарушение технологии приготовления блюд, не соблюдение условий транспортировки скоропортящихся продуктов, не соблюдение товарного соседства при хранении, отсутствие сопроводительных документов);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нарушения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по прохождению медосмотров персоналом;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несоблюдение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правил приема детей в оздоровительные учреждения;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нарушение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технологии приготовления блюд;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несоблюдение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условий транспортировки скоропортящихся продуктов;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несоблюдение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товарного соседства при хранении;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отсутствие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сопроводительных документов;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несовпадения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фактического рациона с утвержденным примерным меню;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tabLst>
                <a:tab pos="698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отсутствие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должного контроля со стороны руководства и штатных медицинских работников за соблюдением режима и проведением профилактических мероприятий. 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8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6244" y="274638"/>
            <a:ext cx="9032459" cy="13541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Оздоровительный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эффект детей и подростков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за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период ЛОК-2019 г.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b="1" dirty="0">
              <a:solidFill>
                <a:srgbClr val="FF0000"/>
              </a:solidFill>
              <a:latin typeface="TuvOfficinaSans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768906"/>
              </p:ext>
            </p:extLst>
          </p:nvPr>
        </p:nvGraphicFramePr>
        <p:xfrm>
          <a:off x="2843808" y="1412776"/>
          <a:ext cx="79208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68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9145016" cy="12101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ЛОК на 2020 год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1628800"/>
            <a:ext cx="7848872" cy="6336704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принятие нормативно-правовых актов;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пакета документов для включения в реестр организаций отдыха детей и их оздоровления руководителями детских оздоровительных лагерей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финансирования ЛОК-2020г не ниже уровня 2019 года;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устранения рисков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неоткрытия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лагерей, обеспечение своевременного открытия лагерей;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надзорных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одведение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и холодного водоснабжения в пищеблоки ЛОУ труднодоступных районов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одведение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и холодного водоснабжения в медицинские кабинеты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 в нормативном состоянии подъездных путей к загородным лагерям;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предписаний надзорных органов;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постановления Правительства РФ № 1006 от 2 августа 2019 г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обновление паспортов безопасности ЛОУ;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вожатских кадров;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 КТС, исправной пожарной сигнализацией, огнетушителями (надлежащим образом заряженными), видеонаблюдением, технической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укрепленностью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квалифицированными охранниками, в целях обеспечения комплексной безопасности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отчетов,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количества лагерей и охвата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содержания деятельности лагерей.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499176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52736"/>
            <a:ext cx="8261350" cy="55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1"/>
            <a:ext cx="8313291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0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9361040" cy="11381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b="1" u="sng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Количество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детей,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охваченных </a:t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организованными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видами отдыха в 2019 г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.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sz="2400" dirty="0">
              <a:solidFill>
                <a:srgbClr val="FF0000"/>
              </a:solidFill>
              <a:latin typeface="TuvOfficinaSans" pitchFamily="2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38393672"/>
              </p:ext>
            </p:extLst>
          </p:nvPr>
        </p:nvGraphicFramePr>
        <p:xfrm>
          <a:off x="2051720" y="1628800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marL="449580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хват организованными формами досуга детей и подростков на территории Республики Тыва в 2019 году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8276"/>
            <a:ext cx="8136904" cy="457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летним отдыхом и оздоровлением за последние 3 года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298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97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828092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Фактические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показатели по количеству детей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охваченных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лагерями республики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1263933"/>
              </p:ext>
            </p:extLst>
          </p:nvPr>
        </p:nvGraphicFramePr>
        <p:xfrm>
          <a:off x="2915816" y="1772816"/>
          <a:ext cx="763284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96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1588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874" y="-531440"/>
            <a:ext cx="8618661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Охват детей, состоящих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различных видах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учета в 2019 году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980728"/>
            <a:ext cx="7992888" cy="587727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 состоянию на 1 августа 2019 года на профилактических учетах состоит 1344 детей: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07000"/>
              </a:lnSpc>
              <a:buBlip>
                <a:blip r:embed="rId3"/>
              </a:buBlip>
              <a:tabLst>
                <a:tab pos="63055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ПДН – всего состоит 639 несовершеннолетних, из них 453 школьников, что составляет 33% от всего количества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учетников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), из них дети лагерного возраста 204 (45%)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Blip>
                <a:blip r:embed="rId3"/>
              </a:buBlip>
              <a:tabLst>
                <a:tab pos="63055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ВШУ – 891 обучающихся, что составляет 63,5% от всего количества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учетников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), из них дети лагерного возраста 498 (64,2%).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Всего оздоровлено в период ЛОК 2019 г.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1372 детей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(ПДН – 486, ВШУ – 886)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состоящих на различных видах профилактического учёта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07000"/>
              </a:lnSpc>
              <a:buFont typeface="Courier New"/>
              <a:buChar char="o"/>
              <a:tabLst>
                <a:tab pos="5403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Лагерями дневного пребывания охвачено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507 детей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(ПДН – 101; ВШУ – 406);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Courier New"/>
              <a:buChar char="o"/>
              <a:tabLst>
                <a:tab pos="5403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Стационарными лагерями охвачено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449 детей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(ПДН – 192; ВШУ – 257);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Font typeface="Courier New"/>
              <a:buChar char="o"/>
              <a:tabLst>
                <a:tab pos="54038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Охвачено ВДЦ и трудовыми лагерями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416 детей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(ПДН – 193; ВШУ – 223).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Также, в течение летнего периода на чабанских стоянках у родителей и родственников находились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238 несовершеннолетних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063" y="-315417"/>
            <a:ext cx="161493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2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8712968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tabLst>
                <a:tab pos="698500" algn="l"/>
              </a:tabLst>
            </a:pPr>
            <a:r>
              <a:rPr lang="ru-RU" sz="2700" b="1" u="sng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700" b="1" u="sng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2700" b="1" u="sng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700" b="1" u="sng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Охват 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</a:rPr>
              <a:t>летним отдыхом </a:t>
            </a:r>
            <a:r>
              <a:rPr lang="ru-RU" sz="2700" b="1" dirty="0">
                <a:solidFill>
                  <a:srgbClr val="FF0000"/>
                </a:solidFill>
                <a:latin typeface="Times New Roman"/>
                <a:ea typeface="Calibri"/>
              </a:rPr>
              <a:t>и 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оздоровлением 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детей</a:t>
            </a:r>
            <a:r>
              <a:rPr lang="ru-RU" sz="2700" b="1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, состоящих на различных видах 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учёта в 2019 году</a:t>
            </a:r>
            <a:b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endParaRPr lang="ru-RU" sz="53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698500" algn="l"/>
              </a:tabLst>
            </a:pPr>
            <a:r>
              <a:rPr lang="ru-RU" sz="3000" dirty="0" smtClean="0">
                <a:effectLst/>
                <a:latin typeface="Times New Roman"/>
                <a:ea typeface="Calibri"/>
              </a:rPr>
              <a:t>	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2831"/>
              </p:ext>
            </p:extLst>
          </p:nvPr>
        </p:nvGraphicFramePr>
        <p:xfrm>
          <a:off x="2555776" y="1484784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51504" cy="128215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Охват летним отдыхом и оздоровлением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находящихся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трудной жизненной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ситуации в 2019 году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07704" y="1628800"/>
            <a:ext cx="8856984" cy="604867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698500" algn="l"/>
              </a:tabLst>
            </a:pPr>
            <a:r>
              <a:rPr lang="ru-RU" sz="3000" dirty="0" smtClean="0">
                <a:effectLst/>
                <a:latin typeface="Times New Roman"/>
                <a:ea typeface="Times New Roman"/>
              </a:rPr>
              <a:t>	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3845"/>
              </p:ext>
            </p:extLst>
          </p:nvPr>
        </p:nvGraphicFramePr>
        <p:xfrm>
          <a:off x="2627785" y="1700808"/>
          <a:ext cx="770485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84175"/>
                <a:gridCol w="1638631"/>
                <a:gridCol w="1681362"/>
                <a:gridCol w="1568322"/>
                <a:gridCol w="1232365"/>
              </a:tblGrid>
              <a:tr h="1913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Дневные лагеря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Стационарные лагеря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Палаточные лагеря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925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25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25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25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10644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6077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16741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167032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870</Words>
  <Application>Microsoft Office PowerPoint</Application>
  <PresentationFormat>Экран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Итоги летней оздоровительной кампании 2019 г. Приоритетные задачи на 2020 г.</vt:lpstr>
      <vt:lpstr>Презентация PowerPoint</vt:lpstr>
      <vt:lpstr> Количество детей, охваченных  организованными видами отдыха в 2019 г. </vt:lpstr>
      <vt:lpstr>Охват организованными формами досуга детей и подростков на территории Республики Тыва в 2019 году</vt:lpstr>
      <vt:lpstr>Охват детей летним отдыхом и оздоровлением за последние 3 года</vt:lpstr>
      <vt:lpstr>  Фактические показатели по количеству детей  охваченных лагерями республики  </vt:lpstr>
      <vt:lpstr>Охват детей, состоящих  на различных видах учета в 2019 году</vt:lpstr>
      <vt:lpstr>  Охват летним отдыхом и оздоровлением детей, состоящих на различных видах учёта в 2019 году </vt:lpstr>
      <vt:lpstr>Охват летним отдыхом и оздоровлением детей, находящихся в трудной жизненной ситуации в 2019 году</vt:lpstr>
      <vt:lpstr>Охват детей по категориям в период летней оздоровительной кампании 2019 года</vt:lpstr>
      <vt:lpstr> В 2019 году условия пребывания  детей в оздоровительных организациях республики  улучшены на 70% </vt:lpstr>
      <vt:lpstr>   Обеспечение безопасности детей  в оздоровительных организациях Республики Тыва  в 2019 году   </vt:lpstr>
      <vt:lpstr>Обеспечение психологической безопасности детей педагогами-психологами в период летней оздоровительной кампании 2019 года</vt:lpstr>
      <vt:lpstr>Контрольно-надзорные мероприятия (проверки) в период летней оздоровительной кампании 2019 года:</vt:lpstr>
      <vt:lpstr>Из 60 нарушений требований пожарной безопасности,  выявленных органами ГПН ГУ МЧС России по Республике Тыва, не устранены:</vt:lpstr>
      <vt:lpstr>   Основные нарушения, выявленные в ходе контрольно-надзорных мероприятий Управлением Роспотребнадзора  по Республике Тыва в 2019 году  </vt:lpstr>
      <vt:lpstr> Оздоровительный эффект детей и подростков  за период ЛОК-2019 г.  </vt:lpstr>
      <vt:lpstr>Задачи ЛОК на 2020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летней оздоровительной кампании  2019 года. Задачи подготовки ЛОК-2020.</dc:title>
  <dc:creator>Ооржак А.А.</dc:creator>
  <cp:lastModifiedBy>Программист</cp:lastModifiedBy>
  <cp:revision>132</cp:revision>
  <dcterms:created xsi:type="dcterms:W3CDTF">2020-01-23T07:15:43Z</dcterms:created>
  <dcterms:modified xsi:type="dcterms:W3CDTF">2020-02-07T05:43:29Z</dcterms:modified>
</cp:coreProperties>
</file>