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  <p:sldMasterId id="2147483944" r:id="rId2"/>
  </p:sldMasterIdLst>
  <p:notesMasterIdLst>
    <p:notesMasterId r:id="rId16"/>
  </p:notesMasterIdLst>
  <p:sldIdLst>
    <p:sldId id="291" r:id="rId3"/>
    <p:sldId id="341" r:id="rId4"/>
    <p:sldId id="342" r:id="rId5"/>
    <p:sldId id="343" r:id="rId6"/>
    <p:sldId id="344" r:id="rId7"/>
    <p:sldId id="345" r:id="rId8"/>
    <p:sldId id="349" r:id="rId9"/>
    <p:sldId id="350" r:id="rId10"/>
    <p:sldId id="346" r:id="rId11"/>
    <p:sldId id="347" r:id="rId12"/>
    <p:sldId id="348" r:id="rId13"/>
    <p:sldId id="351" r:id="rId14"/>
    <p:sldId id="321" r:id="rId15"/>
  </p:sldIdLst>
  <p:sldSz cx="9144000" cy="6858000" type="screen4x3"/>
  <p:notesSz cx="6888163" cy="10020300"/>
  <p:defaultTextStyle>
    <a:defPPr>
      <a:defRPr lang="ru-RU"/>
    </a:defPPr>
    <a:lvl1pPr marL="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3399"/>
    <a:srgbClr val="000000"/>
    <a:srgbClr val="FF33CC"/>
    <a:srgbClr val="CCFF33"/>
    <a:srgbClr val="66FF33"/>
    <a:srgbClr val="99FFCC"/>
    <a:srgbClr val="66CCFF"/>
    <a:srgbClr val="66FF99"/>
    <a:srgbClr val="58B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>
        <p:scale>
          <a:sx n="90" d="100"/>
          <a:sy n="90" d="100"/>
        </p:scale>
        <p:origin x="-80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95372530213027"/>
          <c:y val="4.8821387548669631E-2"/>
          <c:w val="0.88011382803438309"/>
          <c:h val="0.464245986775743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детей по категориям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02224239533331E-3"/>
                  <c:y val="-3.8474127637391831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81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дети медицинских работников, занятых в борьбе с коронавирусной инфекцией</c:v>
                </c:pt>
                <c:pt idx="1">
                  <c:v>дети, находящиеся в ТЖС</c:v>
                </c:pt>
                <c:pt idx="2">
                  <c:v>дети, состоящие на профилактических учетах</c:v>
                </c:pt>
                <c:pt idx="3">
                  <c:v>дети не из льготных категорий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</c:v>
                </c:pt>
                <c:pt idx="1">
                  <c:v>539</c:v>
                </c:pt>
                <c:pt idx="2">
                  <c:v>99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37824"/>
        <c:axId val="148865600"/>
      </c:barChart>
      <c:catAx>
        <c:axId val="4743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865600"/>
        <c:crosses val="autoZero"/>
        <c:auto val="1"/>
        <c:lblAlgn val="ctr"/>
        <c:lblOffset val="100"/>
        <c:noMultiLvlLbl val="0"/>
      </c:catAx>
      <c:valAx>
        <c:axId val="14886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3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316C6-C10D-4182-A3FA-E4AC62A3EA45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638F-8892-45E6-8E87-8F3EA157F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1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8FC0-B698-4A7B-8091-2EF570D91F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2A7F6-365B-4DA4-A7C3-5AEF30C58C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93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4F67-93A4-45E4-BF7D-CD34551DCD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D4AE3-6E6F-4201-BF4C-7353A6FC63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78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274-24BA-46C5-B3CE-7FAE60F859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0D9B1-56A4-4F63-950F-85FD5D28D2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85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9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6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99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416F-8F38-45DE-9BD6-07112F9FCD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6B11-9A29-4DEB-AE78-F5C1E34E6C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989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90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51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A6E3-6EBC-4A7E-842A-6B557B61D7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F3F2-BB13-49F3-933B-FB880A0739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18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39AA-BF34-4E94-B357-2A7BEB0543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D14DE-6CA0-432A-9027-53E9320A8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80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9B04-9686-4ADC-BC83-EBDE3052BF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8CB1-99AA-4F9E-82A9-24AB1218F0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4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0A6B-8F89-4D93-BF62-6B9A947ED9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F648-AA26-4C54-A32B-5D18B4844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6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2510-82FF-4D5F-A1F2-5E0201FA9E0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CA92D-05ED-487D-94B3-53C79F6592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20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B91F-8E8C-4139-A91C-E5362258A77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750F0-2E8B-4014-AF69-5AB5778623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3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0635-375C-4BA9-9AF3-0E42C8436A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AFC2E-E62D-49BA-9C4E-49F7CAEBA9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72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E7C5E46-8F05-4D0D-A2E8-8BF2665835A5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C6B2B1A-AE54-497D-8B31-713A3EDEEFF9}" type="slidenum">
              <a:rPr lang="ru-RU" altLang="ru-RU" smtClean="0"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9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 flipV="1">
            <a:off x="1475656" y="125288"/>
            <a:ext cx="6408712" cy="373659"/>
          </a:xfrm>
          <a:prstGeom prst="rect">
            <a:avLst/>
          </a:prstGeom>
        </p:spPr>
        <p:txBody>
          <a:bodyPr wrap="square" lIns="91416" tIns="45709" rIns="91416" bIns="45709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5721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Итоги летней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оздоровительной кампании 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2020 года в Республике Тыва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91" y="2276872"/>
            <a:ext cx="5835025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27" y="339390"/>
            <a:ext cx="1674353" cy="1303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0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20688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комплексной безопасности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 отдыха детей и их оздоровления в 2020 году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целях недопущения распространения новой </a:t>
            </a:r>
            <a:r>
              <a:rPr lang="ru-RU" sz="1400" b="1" dirty="0" err="1">
                <a:latin typeface="Times New Roman"/>
                <a:ea typeface="Times New Roman"/>
                <a:cs typeface="Times New Roman"/>
              </a:rPr>
              <a:t>коронавирусной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инфекции (</a:t>
            </a:r>
            <a:r>
              <a:rPr lang="en-US" sz="1400" b="1" dirty="0" smtClean="0">
                <a:latin typeface="Times New Roman"/>
                <a:ea typeface="Times New Roman"/>
                <a:cs typeface="Times New Roman"/>
              </a:rPr>
              <a:t>COVID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-19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),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 загородных стационарных лагерях с учетом рекомендаций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Роспотребнадзора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РФ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смены прошли в режиме полного запрета на посещение посторонних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лиц.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           Наличие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средств индивидуальной защиты (маски и перчатки) и медицинские оборудования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13 стационарных лагерях республики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были закуплены в достаточном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количестве.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Нарушения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требований пожарной безопасности были устранены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в полном объёме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в 11-ти детских оздоровительных лагерях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кроме ДОЛ «Таёжный» г. Ак-Довурака и «</a:t>
            </a:r>
            <a:r>
              <a:rPr lang="ru-RU" sz="1400" i="1" dirty="0" err="1">
                <a:latin typeface="Times New Roman"/>
                <a:ea typeface="Times New Roman"/>
                <a:cs typeface="Times New Roman"/>
              </a:rPr>
              <a:t>Шивилиг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» Бай-</a:t>
            </a:r>
            <a:r>
              <a:rPr lang="ru-RU" sz="1400" i="1" dirty="0" err="1">
                <a:latin typeface="Times New Roman"/>
                <a:ea typeface="Times New Roman"/>
                <a:cs typeface="Times New Roman"/>
              </a:rPr>
              <a:t>Тайгинского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 кожууна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по дублирующим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сигналам).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Устранение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нарушений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в данных лагерях внесено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в план-задания лагерей на 2021 год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в связи с отсутствием финансирования на проведение данных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мероприятий.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        При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проведении лагерной смены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сообщения по проблемным вопросам, аварийным и чрезвычайным ситуациям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от начальников лагерей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поступало.</a:t>
            </a:r>
            <a:endParaRPr lang="ru-RU" sz="140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Случаев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получения травм, отравлений не зарегистрировано, госпитализированных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 медицинские организации республики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нет.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      В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период проведения лагерной смены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зафиксирован один случай самовольного ухода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с детского оздоровительного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лагеря «</a:t>
            </a:r>
            <a:r>
              <a:rPr lang="ru-RU" sz="1400" b="1" dirty="0" err="1">
                <a:latin typeface="Times New Roman"/>
                <a:ea typeface="Times New Roman"/>
                <a:cs typeface="Times New Roman"/>
              </a:rPr>
              <a:t>Чагытай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» и два факта правонарушения в ДОЛ «</a:t>
            </a:r>
            <a:r>
              <a:rPr lang="ru-RU" sz="1400" b="1" dirty="0" err="1">
                <a:latin typeface="Times New Roman"/>
                <a:ea typeface="Times New Roman"/>
                <a:cs typeface="Times New Roman"/>
              </a:rPr>
              <a:t>Отчугаш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учащимися ГБОУ «Республиканская школа-интернат «Тувинский кадетский корпус».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6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20688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ЛОК-2020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472608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    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Основными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положительными показателями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летней оздоровительной кампании 2020 года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является то, что в условиях пандемии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совместными усилиями органов исполнительной власти Республики Тыва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удалось охватить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163928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детей досугом, занятостью и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оздоровлением:</a:t>
            </a:r>
            <a:endParaRPr lang="ru-RU" sz="1400" b="1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           -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4797 детей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(отдых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 загородных стационарных лагерях – 679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детей; санаторно-курортное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лечение – 776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детей; отдых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во всероссийских детских центрах – 12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детей; временное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трудоустройство несовершеннолетних – 464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детей; чабанские стоянки – 2866 детей).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Для оценки оздоровительного эффекта, полученного детьми во время отдыха и оздоровления в загородных лагерях, учитывались показатели по 4 параметрам: жизненная емкость легких, рост, вес, сила мышц кисти. Выраженный оздоровительный эффект выявлен у 617 детей (90,9 %/АППГ 93,7%), слабый оздоровительный эффект 53 детей (7,8%/АППГ 5,3%), отсутствие оздоровительного эффекта у 9 детей (1,3%/АППГ 0,67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%);</a:t>
            </a:r>
            <a:endParaRPr lang="ru-RU" sz="1400" i="1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           - 159131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детей охвачены досугом и занятостью через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онлайн-мероприятия.</a:t>
            </a:r>
            <a:endParaRPr lang="ru-RU" sz="1400" b="1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         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связи с увеличением возраста детей,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которые имеют право на получение путевки в детские оздоровительные лагеря, также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охватом неорганизованных детей отдыхом и оздоровлением на чабанских стоянка, досугом несовершеннолетних через онлайн-мероприятия удалось снизить правонарушение среди несовершеннолетних в летний период на 55 %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(45                                                                                                                                                                                                                                                                   против 99), в совершении которых участвовали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57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(АППГ/138) несовершеннолетних, что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 59 % меньше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чем за июнь-август 2019 года.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8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20688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основные направления работы при подготовке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отдыха и оздоровления детей в 2021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035050" algn="l"/>
              </a:tabLst>
            </a:pP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целью реализации основных направлений организаторам отдыха необходимо принять следующие </a:t>
            </a: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меры.</a:t>
            </a:r>
            <a:endParaRPr lang="ru-RU" sz="105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035050" algn="l"/>
              </a:tabLst>
            </a:pP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1. Руководителям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муниципальных районов и городских округов и учредителям лагерей </a:t>
            </a: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отдыха:</a:t>
            </a:r>
            <a:endParaRPr lang="ru-RU" sz="105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035050" algn="l"/>
              </a:tabLs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1.1. разработать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и принять муниципальные целевые программы с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планом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мероприятий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предусматривающих улучшение материально-технической базы лагерей отдыха, проведение капитального и косметического ремонтов, соблюдающих требования санитарного законодательства, противопожарной безопасности; а  также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рассмотреть возможность строительства новых корпусов в лагерях, находящихся в климатически неблагополучных районах и 60-х годов постройки в частности в лагере «Юность», в лагерях «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Азас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(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Тоджа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«Ак-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Хол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(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Монгун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Тайга), «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Чодураа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(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Улуг-Хем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Металлург (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Чеди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-Холь), «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Шивилиг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(Бай-Тайга), «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Отчугаш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(Эрзин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105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035050" algn="l"/>
              </a:tabLst>
            </a:pPr>
            <a:r>
              <a:rPr lang="ru-RU" sz="1050" dirty="0" smtClean="0">
                <a:latin typeface="Times New Roman"/>
                <a:ea typeface="Times New Roman"/>
                <a:cs typeface="Times New Roman"/>
              </a:rPr>
              <a:t>1.2.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обеспечить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комплектование каждого оздоровительного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учреждения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квалифицированными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специалистами, имеющими специальное образование и практику работы в детских учреждениях и прохождение гигиенического обучения педагогического и медицинского персонала, поступающего на работу в детские оздоровительные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учреждения;</a:t>
            </a:r>
            <a:endParaRPr lang="ru-RU" sz="105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1.3. обеспечить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получение 12 загородными оздоровительными лагерями лицензии на осуществление медицинской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деятельности: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ДОЛ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Чодураа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 Улуг-Хемского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кожууна;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ДОЛ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Сайлык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 Тес-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Хемского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кожууна;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ДОЛ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«Бельбей»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Каа-Хемского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кожууна;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ДОЛ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«Серебрянка» ТРО работников Госучреждений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ДОЛ 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Шивилиг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 Бай-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Тайгинского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кожууна;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ДОЛ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Шолбан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-Ак»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Барун-Хемчикского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кожууна;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ДОЛ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Отчугаш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Эрзинского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кожууна;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ДОЛ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«Ак-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Хол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Монгун-Тайгинского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кожууна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ДОЛ 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Менги-Чечээ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 Минтруда РТ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;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ДОЛ 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Азас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Тоджинского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кожууна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;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ДОЛ «Таежный» г.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Ак-Довурак;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ДОЛ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«Юность»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Минобрнауки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РТ.</a:t>
            </a:r>
            <a:endParaRPr lang="ru-RU" sz="105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1.4. Руководителям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администраций Бай-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Тайгинского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Барун-Хемчикского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кожуунов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и г. Ак-Довурак заложить финансовые средства на установление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дублирующего сигнала о возникновении пожара на пульт подразделения пожарной охраны без участия работников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Информацию об установке КТС предоставить в срок до 01 марта 2021 г.</a:t>
            </a:r>
            <a:endParaRPr lang="ru-RU" sz="105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Председателями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администраций муниципальных районов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при формировании муниципальных бюджетов закладывать достаточное количество финансовых средств на подготовку к летней оздоровительной кампании в целом, в том числе на закупку СИЗ и медицинского оборудования, устранения предписаний надзорных органов и организовывать устранение замечаний по предписаниям.</a:t>
            </a:r>
            <a:endParaRPr lang="ru-RU" sz="105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 </a:t>
            </a:r>
            <a:endParaRPr lang="ru-RU" sz="105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40385" algn="l"/>
              </a:tabLst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4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boombob.ru/img/picture/Jun/13/4d7eea05e2bbbf8aa7601a66bde96325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3999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836712"/>
            <a:ext cx="640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2329" y="836712"/>
            <a:ext cx="8280920" cy="582594"/>
          </a:xfrm>
          <a:prstGeom prst="rect">
            <a:avLst/>
          </a:prstGeom>
        </p:spPr>
        <p:txBody>
          <a:bodyPr vert="horz" lIns="91416" tIns="45709" rIns="91416" bIns="45709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зменения в нормативно-правовые акты в 2020 году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3406" y="987331"/>
            <a:ext cx="8609079" cy="3052936"/>
          </a:xfrm>
          <a:prstGeom prst="rect">
            <a:avLst/>
          </a:prstGeom>
        </p:spPr>
        <p:txBody>
          <a:bodyPr lIns="91416" tIns="45709" rIns="91416" bIns="45709"/>
          <a:lstStyle/>
          <a:p>
            <a:pPr algn="just">
              <a:spcBef>
                <a:spcPct val="20000"/>
              </a:spcBef>
              <a:defRPr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400" y="1516255"/>
            <a:ext cx="7992888" cy="4038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На основании постановления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Межведомственной комиссии по делам несовершеннолетних и защите их прав при Правительстве Республики Тыва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 реализации государственной программы Республики Тыва «Профилактика безнадзорности и правонарушений несовершеннолетних на 2019-2021 годы» от 18 ноября 2019 г. № 23-мкдн, в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целях сокращения правонарушений среди несовершеннолетних детей в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регионе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в постановление Правительства РТ от 7 декабря 2009 г. № 601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«О порядке организации отдыха и оздоровления детей в Республике Тыва»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в Закон Республики Тыва от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14 ноября 2018 года № 437-ЗРТ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«О наделении органов местного самоуправления муниципальных районов и городских округов отдельными государственными полномочиями Республики Тыва по организации и обеспечению отдыха и оздоровления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детей» внесено изменение в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части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увеличения возраста детей, имеющих право на получение путевки или предоставление компенсации за самостоятельно приобретенную путевку в загородные стационарные детские оздоровительные лагеря с 15 лет до 17 лет (включительно).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07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6" y="0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Разные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формы организации досуга и занятости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детей на территории Республики Тыва в летний период 2020 года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5688632" cy="568863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Досуг и занятость детей на чабанских стоянках </a:t>
            </a:r>
            <a:endParaRPr lang="ru-RU" sz="16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Республики Тыва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территории Республики Тыва в летний период 2020 года был организован досуг и трудовая занятость детей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базе 2142 чабанских стоянок с общим охватом 2866 детей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из них: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дети, состоящие на учете ПДН - 32 чел.; дети медицинских работников – 45 чел.: дети проекта «</a:t>
            </a:r>
            <a:r>
              <a:rPr lang="ru-RU" sz="1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Кыштаг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для молодой семьи»- 37 чел.; опекаемые дети – 44 чел.;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на учете ВШУ-22 чел.;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из многодетных семей – 1103 чел.;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из малообеспеченных семей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1130 чел.;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из семей, находящихся в трудной жизненной ситуации – 452 чел.;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ребенок с ОВЗ – 1 чел.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Для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упорядочения досуга и трудовой занятости детей на чабанских стоянках </a:t>
            </a:r>
            <a:r>
              <a:rPr lang="ru-RU" sz="13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Министерством образования и науки Республики Тыва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были разработаны примерные рекомендации об организации досуга и трудовой занятости детей на чабанских стоянках, примерная воспитательная программа, разработаны, требования к организации досуга и занятости детей на чабанских стоянках </a:t>
            </a:r>
            <a:r>
              <a:rPr lang="ru-RU" sz="13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(приказ </a:t>
            </a:r>
            <a:r>
              <a:rPr lang="ru-RU" sz="13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Минобрнауки</a:t>
            </a:r>
            <a:r>
              <a:rPr lang="ru-RU" sz="13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РТ № от 07. 07.2020 г. 622-д «Об утверждении Положения об организации досуга и трудовой занятости детей на чабанских стоянках в период пандемии </a:t>
            </a:r>
            <a:r>
              <a:rPr lang="ru-RU" sz="13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коронавирусной</a:t>
            </a:r>
            <a:r>
              <a:rPr lang="ru-RU" sz="13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инфекции в 2020 году</a:t>
            </a:r>
            <a:r>
              <a:rPr lang="ru-RU" sz="13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»).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13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3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Министерством </a:t>
            </a:r>
            <a:r>
              <a:rPr lang="ru-RU" sz="13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труда и социальной политики </a:t>
            </a:r>
            <a:r>
              <a:rPr lang="ru-RU" sz="13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Республики Тыва </a:t>
            </a:r>
            <a:r>
              <a:rPr lang="ru-RU" sz="13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розданы продуктовые наборы 3105 детям (100%)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них,</a:t>
            </a:r>
            <a:r>
              <a:rPr lang="ru-RU" sz="13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дети на чабанских стоянках 2866 (100%).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Сумма продуктового набора была рассчитана в размере 1000 рублей на одного ребенка.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30555" algn="l"/>
              </a:tabLst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2"/>
          <a:stretch/>
        </p:blipFill>
        <p:spPr>
          <a:xfrm>
            <a:off x="6084168" y="1052736"/>
            <a:ext cx="2795803" cy="1674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726818"/>
            <a:ext cx="2797634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815050"/>
            <a:ext cx="2785683" cy="17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6" y="0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Разные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формы организации досуга и занятости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детей на территории Республики Тыва в летний период 2020 года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980728"/>
            <a:ext cx="5688632" cy="568863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Досуг и занятость детей в летний период 2020 года на территории Республики Тыва посредством дистанционных технологий в условиях распространения </a:t>
            </a:r>
            <a:r>
              <a:rPr lang="ru-RU" sz="16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коронавирусной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инфекции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(COVID-19)     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300" b="1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22 июня по 20 августа 2020 года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организован и проведен 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досуг и занятость детей в дистанционном режиме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за счет привлечения потенциала учреждений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дополнительного образования, культуры и спорта региона </a:t>
            </a:r>
            <a:r>
              <a:rPr lang="ru-RU" sz="13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(распоряжение Правительства Республики Тыва «Об утверждении плана мероприятий по организации досуга и занятости детей в летний период 2020 года на территории Республики Тыва посредством дистанционных технологий в условиях распространения </a:t>
            </a:r>
            <a:r>
              <a:rPr lang="ru-RU" sz="13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коронавирусной</a:t>
            </a:r>
            <a:r>
              <a:rPr lang="ru-RU" sz="13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инфекции COVID-19» от 18 июня 2020 г. № 259).</a:t>
            </a:r>
            <a:endParaRPr lang="ru-RU" sz="1300" i="1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/>
              </a:rPr>
              <a:t> </a:t>
            </a:r>
            <a:r>
              <a:rPr lang="ru-RU" sz="1300" dirty="0" smtClean="0">
                <a:latin typeface="Times New Roman"/>
              </a:rPr>
              <a:t>       Всего </a:t>
            </a:r>
            <a:r>
              <a:rPr lang="ru-RU" sz="1300" dirty="0">
                <a:latin typeface="Times New Roman"/>
              </a:rPr>
              <a:t>проведено </a:t>
            </a:r>
            <a:r>
              <a:rPr lang="ru-RU" sz="1300" b="1" dirty="0">
                <a:latin typeface="Times New Roman"/>
              </a:rPr>
              <a:t>3846 онлайн-мероприятий: </a:t>
            </a:r>
            <a:r>
              <a:rPr lang="ru-RU" sz="1300" dirty="0">
                <a:latin typeface="Times New Roman"/>
              </a:rPr>
              <a:t>онлайн-викторины, акции, онлайн-занятия, мастер-классы, виртуальные экскурсии, онлайн тренировки, конкурсы и т.д. Охват детей составил </a:t>
            </a:r>
            <a:r>
              <a:rPr lang="ru-RU" sz="1300" b="1" dirty="0">
                <a:latin typeface="Times New Roman"/>
              </a:rPr>
              <a:t>159131 чел</a:t>
            </a:r>
            <a:r>
              <a:rPr lang="ru-RU" sz="1300" dirty="0">
                <a:latin typeface="Times New Roman"/>
              </a:rPr>
              <a:t>.</a:t>
            </a:r>
            <a:endParaRPr lang="ru-RU" sz="13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4</a:t>
            </a:fld>
            <a:endParaRPr lang="ru-RU" alt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00816"/>
              </p:ext>
            </p:extLst>
          </p:nvPr>
        </p:nvGraphicFramePr>
        <p:xfrm>
          <a:off x="3563888" y="4653136"/>
          <a:ext cx="5328590" cy="2050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576"/>
                <a:gridCol w="2186089"/>
                <a:gridCol w="614837"/>
                <a:gridCol w="478207"/>
                <a:gridCol w="956413"/>
                <a:gridCol w="751468"/>
              </a:tblGrid>
              <a:tr h="1920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учреждения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онлайн-мероприятия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труда и социальной политики 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культуры 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спорта 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159131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4"/>
          <a:stretch/>
        </p:blipFill>
        <p:spPr>
          <a:xfrm>
            <a:off x="286920" y="980728"/>
            <a:ext cx="3024336" cy="18434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9"/>
          <a:stretch/>
        </p:blipFill>
        <p:spPr>
          <a:xfrm>
            <a:off x="281605" y="2824177"/>
            <a:ext cx="3034965" cy="1671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" t="22388" r="824" b="22222"/>
          <a:stretch/>
        </p:blipFill>
        <p:spPr>
          <a:xfrm>
            <a:off x="1907704" y="4495507"/>
            <a:ext cx="1486454" cy="19290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" y="4495507"/>
            <a:ext cx="1224135" cy="19255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73" y="4495507"/>
            <a:ext cx="1094220" cy="19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6" y="0"/>
            <a:ext cx="8229600" cy="692696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Летняя оздоровительная кампания 2020 года в Республике Тыва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Приказом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РТ «Об утверждении реестра организаций отдыха детей и их оздоровления на территории Республики Тыва в 2020 году» от 28 февраля 2020 г. № 210-д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введения ограничительных мероприятий в регионе был утвержден реестр организаций отдыха детей и их оздоровления на 2020 год, согласно которому на территории республики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планировалось открыть 190 (168 дневных лагерей - 14 781 детей; 22 загородных лагерей - 4 971 детей) оздоровительных лагерей, что на 4 меньше, чем в 2019 году (194) с общим охватом 19 752 детей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 3,2 % больше, чем в прошлом году (19 132).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Численность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населения в регионе с 7 по 17 лет в 2020 году составляет 68802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1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1300" b="1" dirty="0" smtClean="0">
                <a:latin typeface="Times New Roman"/>
                <a:ea typeface="Times New Roman"/>
              </a:rPr>
              <a:t>План </a:t>
            </a:r>
            <a:r>
              <a:rPr lang="ru-RU" sz="1300" b="1" dirty="0">
                <a:latin typeface="Times New Roman"/>
                <a:ea typeface="Times New Roman"/>
              </a:rPr>
              <a:t>реестра ЛОУ 2020 года в сравнении с 2019 годом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5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9913"/>
              </p:ext>
            </p:extLst>
          </p:nvPr>
        </p:nvGraphicFramePr>
        <p:xfrm>
          <a:off x="1403648" y="2564904"/>
          <a:ext cx="5976665" cy="4066248"/>
        </p:xfrm>
        <a:graphic>
          <a:graphicData uri="http://schemas.openxmlformats.org/drawingml/2006/table">
            <a:tbl>
              <a:tblPr firstRow="1" firstCol="1" bandRow="1"/>
              <a:tblGrid>
                <a:gridCol w="216023"/>
                <a:gridCol w="966633"/>
                <a:gridCol w="365257"/>
                <a:gridCol w="365626"/>
                <a:gridCol w="419751"/>
                <a:gridCol w="3643375"/>
              </a:tblGrid>
              <a:tr h="32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cs typeface="Times New Roman"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Вид лагеря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План 2019 г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План/ факт 2020г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Разница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Примечание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С дневным пребыванием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169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168/0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-169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445" algn="l"/>
                          <a:tab pos="17526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связи с пандемией, по решению регионального межведомственного координационного совета по организации отдыха, оздоровления и занятости детей и подростков было принято решение отменить открытие 168 дневных пришкольных лагерей.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Стационарные лагеря с круглосуточным пребыванием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21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22/13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cs typeface="Times New Roman"/>
                        </a:rPr>
                        <a:t>-9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" algn="l"/>
                          <a:tab pos="175260" algn="l"/>
                        </a:tabLs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 ЗОЛ при школах-интернатах РТ по рекомендациям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Роспотребнадзора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РТ сняты с реестра.  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490" algn="l"/>
                          <a:tab pos="175260" algn="l"/>
                        </a:tabLs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 лагерей снялись с реестра по решению МКС: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0490" algn="l"/>
                          <a:tab pos="17526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 «Серебрянка» (профсоюз работников госучреждений);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0490" algn="l"/>
                          <a:tab pos="17526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 «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Менги-Чечээ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Минтруд РТ (снят с реестра в связи с проведением капитального ремонта);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0490" algn="l"/>
                          <a:tab pos="17526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 «Ак-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Монгун-Тайгинского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кожууна (снят с реестра в связи с отсутствием скважины и погодными условиями); 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0490" algn="l"/>
                          <a:tab pos="17526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 «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Чодураа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Улуг-Хемского кожууна (повреждение 13 столбов линии электропередач и отсутствия электроэнергии на территории лагеря);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0490" algn="l"/>
                          <a:tab pos="17526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ДОЛ «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Азас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Тоджинского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кожууна (в связи с ухудшением погодных условий сняты с реестра).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Палаточные лагеря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cs typeface="Times New Roman"/>
                        </a:rPr>
                        <a:t>0/0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cs typeface="Times New Roman"/>
                        </a:rPr>
                        <a:t>-4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0129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Заявок в 2020 году в реестр не поступало.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4" marR="45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1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6" y="0"/>
            <a:ext cx="8229600" cy="620688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Летняя оздоровительная кампания 2020 года в Республике Тыва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(COVID-19) в Республике Тыва внесла коррективы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прежние планы по проведению летней оздоровительной кампании 2020 года.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перехода региона с первого на второй этап возобновления деятельности с 4 августа организован отдых и оздоровление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679 детей на базе 13 загородных оздоровительных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лагерей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50 % охвата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мощности лагерей),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распоряжения Правительства Республики Тыва от 30 июля 2020 г. № 301-р «О проведении летней оздоровительной кампании 2020 года в Республике Тыва». </a:t>
            </a:r>
          </a:p>
          <a:p>
            <a:pPr marL="0" indent="0" algn="just">
              <a:buNone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открытии лагерей.:</a:t>
            </a:r>
          </a:p>
          <a:p>
            <a:pPr marL="0" indent="0" algn="just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300" dirty="0">
                <a:latin typeface="Times New Roman"/>
                <a:ea typeface="Calibri"/>
              </a:rPr>
              <a:t>Регион на момент подготовки к летней оздоровительной кампании находился на первом этапе выхода из режима </a:t>
            </a:r>
            <a:r>
              <a:rPr lang="ru-RU" sz="1300" dirty="0" smtClean="0">
                <a:latin typeface="Times New Roman"/>
                <a:ea typeface="Calibri"/>
              </a:rPr>
              <a:t>самоизоляции. </a:t>
            </a:r>
          </a:p>
          <a:p>
            <a:pPr marL="0" indent="0" algn="just">
              <a:buNone/>
            </a:pPr>
            <a:r>
              <a:rPr lang="ru-RU" sz="1300" b="1" dirty="0"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/>
                <a:cs typeface="Times New Roman" panose="02020603050405020304" pitchFamily="18" charset="0"/>
              </a:rPr>
              <a:t>          </a:t>
            </a:r>
            <a:r>
              <a:rPr lang="ru-RU" sz="1300" dirty="0" smtClean="0">
                <a:latin typeface="Times New Roman"/>
                <a:cs typeface="Times New Roman" panose="02020603050405020304" pitchFamily="18" charset="0"/>
              </a:rPr>
              <a:t>Н</a:t>
            </a:r>
            <a:r>
              <a:rPr lang="ru-RU" sz="1300" dirty="0" smtClean="0">
                <a:latin typeface="Times New Roman"/>
                <a:ea typeface="Calibri"/>
              </a:rPr>
              <a:t>ехватка </a:t>
            </a:r>
            <a:r>
              <a:rPr lang="ru-RU" sz="1300" dirty="0">
                <a:latin typeface="Times New Roman"/>
                <a:ea typeface="Calibri"/>
              </a:rPr>
              <a:t>медицинских работников для работы в загородных лагерях, несмотря на ранее их закрепление за всеми 13 загородными </a:t>
            </a:r>
            <a:r>
              <a:rPr lang="ru-RU" sz="1300" dirty="0" smtClean="0">
                <a:latin typeface="Times New Roman"/>
                <a:ea typeface="Calibri"/>
              </a:rPr>
              <a:t>лагерями </a:t>
            </a:r>
            <a:r>
              <a:rPr lang="ru-RU" sz="1300" dirty="0" smtClean="0">
                <a:latin typeface="Times New Roman"/>
                <a:ea typeface="Times New Roman"/>
              </a:rPr>
              <a:t>в </a:t>
            </a:r>
            <a:r>
              <a:rPr lang="ru-RU" sz="1300" dirty="0">
                <a:latin typeface="Times New Roman"/>
                <a:ea typeface="Times New Roman"/>
              </a:rPr>
              <a:t>силу того, что многие из них были </a:t>
            </a:r>
            <a:r>
              <a:rPr lang="ru-RU" sz="1300" dirty="0">
                <a:latin typeface="Times New Roman"/>
                <a:ea typeface="Calibri"/>
              </a:rPr>
              <a:t>привлечены к работе в медучреждениях, некоторые находились на </a:t>
            </a:r>
            <a:r>
              <a:rPr lang="ru-RU" sz="1300" dirty="0" smtClean="0">
                <a:latin typeface="Times New Roman"/>
                <a:ea typeface="Calibri"/>
              </a:rPr>
              <a:t>самоизоляции </a:t>
            </a:r>
            <a:r>
              <a:rPr lang="ru-RU" sz="1300" dirty="0">
                <a:latin typeface="Times New Roman"/>
                <a:ea typeface="Calibri"/>
              </a:rPr>
              <a:t>или в очередном отпуске</a:t>
            </a:r>
            <a:r>
              <a:rPr lang="ru-RU" sz="1300" dirty="0" smtClean="0">
                <a:latin typeface="Times New Roman"/>
                <a:ea typeface="Calibri"/>
              </a:rPr>
              <a:t>.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/>
                <a:ea typeface="Calibri"/>
              </a:rPr>
              <a:t>             Недостаточное количество </a:t>
            </a:r>
            <a:r>
              <a:rPr lang="ru-RU" sz="1300" dirty="0">
                <a:latin typeface="Times New Roman"/>
                <a:ea typeface="Calibri"/>
              </a:rPr>
              <a:t>средств индивидуальной </a:t>
            </a:r>
            <a:r>
              <a:rPr lang="ru-RU" sz="1300" dirty="0" smtClean="0">
                <a:latin typeface="Times New Roman"/>
                <a:ea typeface="Calibri"/>
              </a:rPr>
              <a:t>защиты, медицинского оборудования. Закупка </a:t>
            </a:r>
            <a:r>
              <a:rPr lang="ru-RU" sz="1300" dirty="0">
                <a:latin typeface="Times New Roman"/>
                <a:ea typeface="Calibri"/>
              </a:rPr>
              <a:t>необходимого количества </a:t>
            </a:r>
            <a:r>
              <a:rPr lang="ru-RU" sz="1300" dirty="0" err="1" smtClean="0">
                <a:latin typeface="Times New Roman"/>
                <a:ea typeface="Calibri"/>
              </a:rPr>
              <a:t>СИЗов</a:t>
            </a:r>
            <a:r>
              <a:rPr lang="ru-RU" sz="1300" dirty="0" smtClean="0">
                <a:latin typeface="Times New Roman"/>
                <a:ea typeface="Calibri"/>
              </a:rPr>
              <a:t>, медоборудования муниципалитетами </a:t>
            </a:r>
            <a:r>
              <a:rPr lang="ru-RU" sz="1300" dirty="0">
                <a:latin typeface="Times New Roman"/>
                <a:ea typeface="Calibri"/>
              </a:rPr>
              <a:t>стала возможна только за счет финансовых средств летней оздоровительной кампании 2020 </a:t>
            </a:r>
            <a:r>
              <a:rPr lang="ru-RU" sz="1300" dirty="0" smtClean="0">
                <a:latin typeface="Times New Roman"/>
                <a:ea typeface="Calibri"/>
              </a:rPr>
              <a:t>года. 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/>
                <a:ea typeface="Calibri"/>
              </a:rPr>
              <a:t>              В 4 стационарных лагерях пробы воды не соответствовали санитарным требованиям и нормам («</a:t>
            </a:r>
            <a:r>
              <a:rPr lang="ru-RU" sz="1300" dirty="0" err="1">
                <a:latin typeface="Times New Roman"/>
                <a:ea typeface="Calibri"/>
              </a:rPr>
              <a:t>Сайлык</a:t>
            </a:r>
            <a:r>
              <a:rPr lang="ru-RU" sz="1300" dirty="0">
                <a:latin typeface="Times New Roman"/>
                <a:ea typeface="Calibri"/>
              </a:rPr>
              <a:t>» Тес-</a:t>
            </a:r>
            <a:r>
              <a:rPr lang="ru-RU" sz="1300" dirty="0" err="1">
                <a:latin typeface="Times New Roman"/>
                <a:ea typeface="Calibri"/>
              </a:rPr>
              <a:t>Хемского</a:t>
            </a:r>
            <a:r>
              <a:rPr lang="ru-RU" sz="1300" dirty="0">
                <a:latin typeface="Times New Roman"/>
                <a:ea typeface="Calibri"/>
              </a:rPr>
              <a:t> кожууна, «Бельбей» </a:t>
            </a:r>
            <a:r>
              <a:rPr lang="ru-RU" sz="1300" dirty="0" err="1">
                <a:latin typeface="Times New Roman"/>
                <a:ea typeface="Calibri"/>
              </a:rPr>
              <a:t>Каа-Хемского</a:t>
            </a:r>
            <a:r>
              <a:rPr lang="ru-RU" sz="1300" dirty="0">
                <a:latin typeface="Times New Roman"/>
                <a:ea typeface="Calibri"/>
              </a:rPr>
              <a:t> кожууна, «Юность» Республиканской школы-интернат «Тувинский кадетский корпус», «</a:t>
            </a:r>
            <a:r>
              <a:rPr lang="ru-RU" sz="1300" dirty="0" err="1">
                <a:latin typeface="Times New Roman"/>
                <a:ea typeface="Calibri"/>
              </a:rPr>
              <a:t>Чагытай</a:t>
            </a:r>
            <a:r>
              <a:rPr lang="ru-RU" sz="1300" dirty="0">
                <a:latin typeface="Times New Roman"/>
                <a:ea typeface="Calibri"/>
              </a:rPr>
              <a:t>» </a:t>
            </a:r>
            <a:r>
              <a:rPr lang="ru-RU" sz="1300" dirty="0" smtClean="0">
                <a:latin typeface="Times New Roman"/>
                <a:ea typeface="Calibri"/>
              </a:rPr>
              <a:t>Федерации </a:t>
            </a:r>
            <a:r>
              <a:rPr lang="ru-RU" sz="1300" dirty="0">
                <a:latin typeface="Times New Roman"/>
                <a:ea typeface="Calibri"/>
              </a:rPr>
              <a:t>профсоюзов</a:t>
            </a:r>
            <a:r>
              <a:rPr lang="ru-RU" sz="1300" dirty="0" smtClean="0">
                <a:latin typeface="Times New Roman"/>
                <a:ea typeface="Calibri"/>
              </a:rPr>
              <a:t>). </a:t>
            </a:r>
            <a:r>
              <a:rPr lang="ru-RU" sz="1300" dirty="0">
                <a:latin typeface="Times New Roman"/>
                <a:ea typeface="Calibri"/>
              </a:rPr>
              <a:t>Заявки на повторную проверку подавались 3 раза. 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Times New Roman"/>
                <a:cs typeface="Times New Roman" panose="02020603050405020304" pitchFamily="18" charset="0"/>
              </a:rPr>
              <a:t>              </a:t>
            </a:r>
          </a:p>
          <a:p>
            <a:pPr marL="0" indent="0" algn="just">
              <a:buNone/>
            </a:pPr>
            <a:r>
              <a:rPr lang="ru-RU" sz="1300" b="1" dirty="0">
                <a:latin typeface="Times New Roman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/>
                <a:ea typeface="Times New Roman"/>
                <a:cs typeface="Times New Roman" panose="02020603050405020304" pitchFamily="18" charset="0"/>
              </a:rPr>
              <a:t>           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организации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ЛОК 2020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года отмечены недостаточные работы администраций и учредителей лагерей: </a:t>
            </a:r>
            <a:r>
              <a:rPr lang="ru-RU" sz="1300" b="1" dirty="0">
                <a:latin typeface="Times New Roman"/>
                <a:ea typeface="Times New Roman"/>
                <a:cs typeface="Times New Roman"/>
              </a:rPr>
              <a:t>Бай-</a:t>
            </a:r>
            <a:r>
              <a:rPr lang="ru-RU" sz="1300" b="1" dirty="0" err="1">
                <a:latin typeface="Times New Roman"/>
                <a:ea typeface="Times New Roman"/>
                <a:cs typeface="Times New Roman"/>
              </a:rPr>
              <a:t>Тайгинского</a:t>
            </a:r>
            <a:r>
              <a:rPr lang="ru-RU" sz="1300" b="1" dirty="0">
                <a:latin typeface="Times New Roman"/>
                <a:ea typeface="Times New Roman"/>
                <a:cs typeface="Times New Roman"/>
              </a:rPr>
              <a:t> кожууна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, несвоевременно устранили замечания </a:t>
            </a:r>
            <a:r>
              <a:rPr lang="ru-RU" sz="1300" dirty="0" err="1">
                <a:latin typeface="Times New Roman"/>
                <a:ea typeface="Times New Roman"/>
                <a:cs typeface="Times New Roman"/>
              </a:rPr>
              <a:t>Роспотребнадзора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 по РТ и ГУ МЧС России по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РТ; </a:t>
            </a:r>
            <a:r>
              <a:rPr lang="ru-RU" sz="1300" b="1" dirty="0" err="1">
                <a:latin typeface="Times New Roman"/>
                <a:ea typeface="Calibri"/>
                <a:cs typeface="Times New Roman"/>
              </a:rPr>
              <a:t>Дзун-Хемчикского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 кожууна,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отсутствовал акт-осмотра проведения </a:t>
            </a:r>
            <a:r>
              <a:rPr lang="ru-RU" sz="1300" dirty="0" err="1">
                <a:latin typeface="Times New Roman"/>
                <a:ea typeface="Calibri"/>
                <a:cs typeface="Times New Roman"/>
              </a:rPr>
              <a:t>акарицидной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 обработки, дератизации и дезинсекции помещений лагеря, меняли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врача-педиатра; </a:t>
            </a:r>
            <a:r>
              <a:rPr lang="ru-RU" sz="1300" b="1" dirty="0" err="1" smtClean="0">
                <a:latin typeface="Times New Roman"/>
                <a:ea typeface="Times New Roman"/>
                <a:cs typeface="Times New Roman"/>
              </a:rPr>
              <a:t>Эрзинского</a:t>
            </a:r>
            <a:r>
              <a:rPr lang="ru-RU" sz="13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1" dirty="0">
                <a:latin typeface="Times New Roman"/>
                <a:ea typeface="Times New Roman"/>
                <a:cs typeface="Times New Roman"/>
              </a:rPr>
              <a:t>кожууна,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 меняли повара и ждали результаты анализов и прохождение медосмотра нового работника, специальная </a:t>
            </a:r>
            <a:r>
              <a:rPr lang="ru-RU" sz="1300" dirty="0" err="1">
                <a:latin typeface="Times New Roman"/>
                <a:ea typeface="Times New Roman"/>
                <a:cs typeface="Times New Roman"/>
              </a:rPr>
              <a:t>постирочная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 или умывальная комната для стирки белья не соответствует </a:t>
            </a:r>
            <a:r>
              <a:rPr lang="ru-RU" sz="1300" dirty="0" err="1" smtClean="0">
                <a:latin typeface="Times New Roman"/>
                <a:ea typeface="Times New Roman"/>
                <a:cs typeface="Times New Roman"/>
              </a:rPr>
              <a:t>санэпидтребованиям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Лагерь </a:t>
            </a:r>
            <a:r>
              <a:rPr lang="ru-RU" sz="1300" b="1" dirty="0" smtClean="0">
                <a:latin typeface="Times New Roman"/>
                <a:ea typeface="Times New Roman"/>
                <a:cs typeface="Times New Roman"/>
              </a:rPr>
              <a:t>«Юность</a:t>
            </a:r>
            <a:r>
              <a:rPr lang="ru-RU" sz="1300" b="1" dirty="0">
                <a:latin typeface="Times New Roman"/>
                <a:ea typeface="Times New Roman"/>
                <a:cs typeface="Times New Roman"/>
              </a:rPr>
              <a:t>» Тувинского кадетского корпуса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нехватка </a:t>
            </a:r>
            <a:r>
              <a:rPr lang="ru-RU" sz="1300" dirty="0" err="1" smtClean="0">
                <a:latin typeface="Times New Roman"/>
                <a:ea typeface="Times New Roman"/>
                <a:cs typeface="Times New Roman"/>
              </a:rPr>
              <a:t>СИЗов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300" dirty="0" err="1" smtClean="0">
                <a:latin typeface="Times New Roman"/>
                <a:ea typeface="Times New Roman"/>
                <a:cs typeface="Times New Roman"/>
              </a:rPr>
              <a:t>СИЗы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были закуплены на 14 дней, из-за отказа назначенных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медработников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(по причине маленькой заработной платы в сумме 26000 рублей без вычета налогов), назначили новых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медработников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, повторно ждали прохождение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медосмотра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и гигиенического обучения в Центре гигиены. </a:t>
            </a:r>
            <a:endParaRPr lang="ru-RU" sz="13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08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2068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детей отдыхом и оздоровлением в 2020 году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лагерях Республики Тыва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7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523400"/>
              </p:ext>
            </p:extLst>
          </p:nvPr>
        </p:nvGraphicFramePr>
        <p:xfrm>
          <a:off x="827584" y="1196752"/>
          <a:ext cx="7790348" cy="502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8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55946"/>
              </p:ext>
            </p:extLst>
          </p:nvPr>
        </p:nvGraphicFramePr>
        <p:xfrm>
          <a:off x="467545" y="828250"/>
          <a:ext cx="8352927" cy="5625086"/>
        </p:xfrm>
        <a:graphic>
          <a:graphicData uri="http://schemas.openxmlformats.org/drawingml/2006/table">
            <a:tbl>
              <a:tblPr firstRow="1" firstCol="1" bandRow="1"/>
              <a:tblGrid>
                <a:gridCol w="2173803"/>
                <a:gridCol w="1580531"/>
                <a:gridCol w="947250"/>
                <a:gridCol w="946581"/>
                <a:gridCol w="852391"/>
                <a:gridCol w="1852371"/>
              </a:tblGrid>
              <a:tr h="450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сост.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учете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ВШУ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сост.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учете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ПДН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сост.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учете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КДН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детей сост. на различных видах учета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1.Тандынский кожуун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(ДОЛ Орленок и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Чагытай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20/11 (55%)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Каа-Хемский 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(Бельбей)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11/2 (18%)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3.Дзун-Хемчикский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(Шуралгак)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20/5 (25%)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4.Барум-Хемчикский 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(Шолбан-Ак)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23/10 (43%)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Кызылский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(ДОЛ Орленок и Чагытай)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29/0 (0%)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Эрзинский 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 ТКК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(Отчугаш)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 (100%)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7.Чеди-Хольский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(Металлург)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10/4 (40%)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8.Тес-Хемский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(Сайлык)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10/0 (0%)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9.Бай-Тайгинский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(Шивилиг)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14/0 (0%)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10.Пий-Хемский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(ДОЛ Орленок и Чагытай)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13/1 (8%)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11.Чаа-Хольский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(ДОЛ Орленок и Чагытай)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 (33%)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Овюрский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(ДОЛ Орленок и Чагытай)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11/1 (9%)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13.Сут-Хольский 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(ДОЛ Орленок и Чагытай)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7/0 (0%)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Тоджинский 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(Родничок)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19/2 (10%)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г. Кызыл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(ДОЛ Орленок и Чагытай)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100/10 (10%)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16.Тере-Хольский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 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г. Ак-Довурак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(Таежный)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34/3 (9%)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Монгун-Тайгинский кожуун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9/0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Улуг-Хемский кожуун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31/0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«Юность»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«Байлак»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0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из льготной категории/ 6 детей не из льготной категории отдыхают в ДОЛ Чагытай и Орленок)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(14% от общего кол-ва учетников 369 чел.)</a:t>
                      </a: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07" marR="3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0777" y="116632"/>
            <a:ext cx="7944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Охват отдыхом и оздоровлением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состоящих на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профилактических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учетах,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разрезе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кожуунов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2020 году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2068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летней оздоровительной кампании 2020 года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992888" cy="511256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       В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консолидированном бюджете по линии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Минобрнауки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РТ, Минтруда РТ, Минздрава РТ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на 2020 год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на организацию и проведение оздоровительной кампании детей было предусмотрено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75 589,6 тыс. рублей (на 190 лагерей)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после расчетов по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секвестированию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бюджета на проведение летней оздоровительной кампании 2020 года по состоянию на 31 августа 2020 г. профинансировано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29 605,7 тыс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рублей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или 39,2% годового лимита, в том числе за счет:</a:t>
            </a:r>
            <a:endParaRPr lang="ru-RU" sz="14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-  республиканского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бюджета – профинансировано 24 943,7 тыс. рублей; </a:t>
            </a:r>
            <a:endParaRPr lang="ru-RU" sz="1400" i="1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              -  муниципального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бюджета – профинансировано 4 614,8 тыс.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рублей;</a:t>
            </a:r>
            <a:endParaRPr lang="ru-RU" sz="1400" i="1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              -  внебюджетные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источники – профинансировано 47,2 тыс.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рублей.</a:t>
            </a:r>
            <a:endParaRPr lang="ru-RU" sz="1400" i="1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             По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линии Минтруда РТ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предусмотрено 20 876,4 тыс. рублей за счет средств республиканского бюджета, профинансировано 12593,3 тыс. рублей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(60,3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%);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             По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линии Минздрава РТ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предусмотрено 500,0 тыс. рублей, на сегодняшний день профинансировано 96,2 тыс. рублей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(19,2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%);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              По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линии </a:t>
            </a:r>
            <a:r>
              <a:rPr lang="ru-RU" sz="1400" b="1" dirty="0" err="1">
                <a:latin typeface="Times New Roman"/>
                <a:ea typeface="Times New Roman"/>
                <a:cs typeface="Times New Roman"/>
              </a:rPr>
              <a:t>Минспорта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РТ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план 0 рублей, факт 0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рублей.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1400" b="1" dirty="0" smtClean="0">
                <a:latin typeface="Times New Roman"/>
                <a:ea typeface="Times New Roman"/>
              </a:rPr>
              <a:t>По </a:t>
            </a:r>
            <a:r>
              <a:rPr lang="ru-RU" sz="1400" b="1" dirty="0">
                <a:latin typeface="Times New Roman"/>
                <a:ea typeface="Times New Roman"/>
              </a:rPr>
              <a:t>линии </a:t>
            </a:r>
            <a:r>
              <a:rPr lang="ru-RU" sz="1400" b="1" dirty="0" err="1">
                <a:latin typeface="Times New Roman"/>
                <a:ea typeface="Times New Roman"/>
              </a:rPr>
              <a:t>Минобрнауки</a:t>
            </a:r>
            <a:r>
              <a:rPr lang="ru-RU" sz="1400" b="1" dirty="0">
                <a:latin typeface="Times New Roman"/>
                <a:ea typeface="Times New Roman"/>
              </a:rPr>
              <a:t> РТ </a:t>
            </a:r>
            <a:r>
              <a:rPr lang="ru-RU" sz="1400" dirty="0">
                <a:latin typeface="Times New Roman"/>
                <a:ea typeface="Times New Roman"/>
              </a:rPr>
              <a:t>предусмотрено всего 13 135,2 тыс. рублей за счет средств республиканского бюджета, на текущую дату профинансировано 12 254,2 т</a:t>
            </a:r>
            <a:r>
              <a:rPr lang="ru-RU" sz="1400" dirty="0" smtClean="0">
                <a:latin typeface="Times New Roman"/>
                <a:ea typeface="Times New Roman"/>
              </a:rPr>
              <a:t>ыс</a:t>
            </a:r>
            <a:r>
              <a:rPr lang="ru-RU" sz="1400" dirty="0">
                <a:latin typeface="Times New Roman"/>
                <a:ea typeface="Times New Roman"/>
              </a:rPr>
              <a:t>. рублей (93,3</a:t>
            </a:r>
            <a:r>
              <a:rPr lang="ru-RU" sz="1400" dirty="0" smtClean="0">
                <a:latin typeface="Times New Roman"/>
                <a:ea typeface="Times New Roman"/>
              </a:rPr>
              <a:t>%).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1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</TotalTime>
  <Words>2387</Words>
  <Application>Microsoft Office PowerPoint</Application>
  <PresentationFormat>Экран (4:3)</PresentationFormat>
  <Paragraphs>292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Office Theme</vt:lpstr>
      <vt:lpstr>Презентация PowerPoint</vt:lpstr>
      <vt:lpstr>Презентация PowerPoint</vt:lpstr>
      <vt:lpstr>Разные формы организации досуга и занятости детей на территории Республики Тыва в летний период 2020 года</vt:lpstr>
      <vt:lpstr>Разные формы организации досуга и занятости детей на территории Республики Тыва в летний период 2020 года</vt:lpstr>
      <vt:lpstr>Летняя оздоровительная кампания 2020 года в Республике Тыва</vt:lpstr>
      <vt:lpstr>Летняя оздоровительная кампания 2020 года в Республике Тыва</vt:lpstr>
      <vt:lpstr>Охват детей отдыхом и оздоровлением в 2020 году  в стационарных лагерях Республики Тыва </vt:lpstr>
      <vt:lpstr>Презентация PowerPoint</vt:lpstr>
      <vt:lpstr>Финансирование летней оздоровительной кампании 2020 года</vt:lpstr>
      <vt:lpstr>Обеспечение комплексной безопасности в организациях отдыха детей и их оздоровления в 2020 году </vt:lpstr>
      <vt:lpstr>Показатели ЛОК-2020 г. </vt:lpstr>
      <vt:lpstr>Задачи и основные направления работы при подготовке  к организации отдыха и оздоровления детей в 2021 году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344</cp:revision>
  <cp:lastPrinted>2020-02-27T08:29:40Z</cp:lastPrinted>
  <dcterms:created xsi:type="dcterms:W3CDTF">2014-04-30T07:28:00Z</dcterms:created>
  <dcterms:modified xsi:type="dcterms:W3CDTF">2020-09-11T11:54:39Z</dcterms:modified>
</cp:coreProperties>
</file>