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74" r:id="rId5"/>
    <p:sldId id="272" r:id="rId6"/>
    <p:sldId id="269" r:id="rId7"/>
    <p:sldId id="273" r:id="rId8"/>
    <p:sldId id="270" r:id="rId9"/>
    <p:sldId id="271" r:id="rId10"/>
    <p:sldId id="262" r:id="rId11"/>
    <p:sldId id="264" r:id="rId12"/>
    <p:sldId id="275" r:id="rId13"/>
    <p:sldId id="276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8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детского населения в регионе в возрасте 7-17 лет </c:v>
                </c:pt>
              </c:strCache>
            </c:strRef>
          </c:tx>
          <c:dPt>
            <c:idx val="2"/>
            <c:bubble3D val="0"/>
          </c:dPt>
          <c:dLbls>
            <c:dLbl>
              <c:idx val="0"/>
              <c:layout>
                <c:manualLayout>
                  <c:x val="-0.10942143468021553"/>
                  <c:y val="9.6560429946256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432910773793724"/>
                  <c:y val="6.8790151231096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2020г</c:v>
                </c:pt>
                <c:pt idx="2">
                  <c:v>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68421</c:v>
                </c:pt>
                <c:pt idx="1">
                  <c:v>68802</c:v>
                </c:pt>
                <c:pt idx="2">
                  <c:v>75431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Всего лагерей</c:v>
                </c:pt>
                <c:pt idx="1">
                  <c:v>стационарные</c:v>
                </c:pt>
                <c:pt idx="2">
                  <c:v>дневные</c:v>
                </c:pt>
                <c:pt idx="3">
                  <c:v>палаточные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83-4D60-B37B-21588AE9FA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Всего лагерей</c:v>
                </c:pt>
                <c:pt idx="1">
                  <c:v>стационарные</c:v>
                </c:pt>
                <c:pt idx="2">
                  <c:v>дневные</c:v>
                </c:pt>
                <c:pt idx="3">
                  <c:v>палаточные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166</c:v>
                </c:pt>
                <c:pt idx="1">
                  <c:v>17</c:v>
                </c:pt>
                <c:pt idx="2">
                  <c:v>149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83-4D60-B37B-21588AE9FA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3602048"/>
        <c:axId val="103603584"/>
      </c:barChart>
      <c:catAx>
        <c:axId val="103602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103603584"/>
        <c:crosses val="autoZero"/>
        <c:auto val="1"/>
        <c:lblAlgn val="ctr"/>
        <c:lblOffset val="100"/>
        <c:noMultiLvlLbl val="0"/>
      </c:catAx>
      <c:valAx>
        <c:axId val="103603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6020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Дневные лагеря</c:v>
                </c:pt>
                <c:pt idx="1">
                  <c:v>Стационарные</c:v>
                </c:pt>
                <c:pt idx="2">
                  <c:v>Кол-во детей</c:v>
                </c:pt>
                <c:pt idx="3">
                  <c:v>Кол-во детей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0</c:v>
                </c:pt>
                <c:pt idx="3">
                  <c:v>679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Дневные лагеря</c:v>
                </c:pt>
                <c:pt idx="1">
                  <c:v>Стационарные</c:v>
                </c:pt>
                <c:pt idx="2">
                  <c:v>Кол-во детей</c:v>
                </c:pt>
                <c:pt idx="3">
                  <c:v>Кол-во детей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148</c:v>
                </c:pt>
                <c:pt idx="1">
                  <c:v>5</c:v>
                </c:pt>
                <c:pt idx="2">
                  <c:v>6326</c:v>
                </c:pt>
                <c:pt idx="3">
                  <c:v>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697088"/>
        <c:axId val="108698624"/>
      </c:barChart>
      <c:catAx>
        <c:axId val="108697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698624"/>
        <c:crosses val="autoZero"/>
        <c:auto val="1"/>
        <c:lblAlgn val="ctr"/>
        <c:lblOffset val="100"/>
        <c:noMultiLvlLbl val="0"/>
      </c:catAx>
      <c:valAx>
        <c:axId val="108698624"/>
        <c:scaling>
          <c:orientation val="minMax"/>
          <c:max val="7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697088"/>
        <c:crosses val="autoZero"/>
        <c:crossBetween val="between"/>
        <c:majorUnit val="1000"/>
        <c:minorUnit val="400"/>
      </c:valAx>
    </c:plotArea>
    <c:legend>
      <c:legendPos val="r"/>
      <c:layout/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392121123748425E-2"/>
          <c:y val="3.9193205954180362E-2"/>
          <c:w val="0.75329384174200442"/>
          <c:h val="0.88103150644404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смена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Дневные лагеря</c:v>
                </c:pt>
                <c:pt idx="1">
                  <c:v>Стационарные</c:v>
                </c:pt>
                <c:pt idx="2">
                  <c:v>Кол-во детей</c:v>
                </c:pt>
                <c:pt idx="3">
                  <c:v>Кол-во детей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80</c:v>
                </c:pt>
                <c:pt idx="3">
                  <c:v>948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смена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7098765432098762E-2"/>
                  <c:y val="9.821114313130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Дневные лагеря</c:v>
                </c:pt>
                <c:pt idx="1">
                  <c:v>Стационарные</c:v>
                </c:pt>
                <c:pt idx="2">
                  <c:v>Кол-во детей</c:v>
                </c:pt>
                <c:pt idx="3">
                  <c:v>Кол-во детей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</c:v>
                </c:pt>
                <c:pt idx="1">
                  <c:v>0</c:v>
                </c:pt>
                <c:pt idx="2">
                  <c:v>0</c:v>
                </c:pt>
                <c:pt idx="3">
                  <c:v>2911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56672"/>
        <c:axId val="108558208"/>
      </c:barChart>
      <c:catAx>
        <c:axId val="108556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558208"/>
        <c:crosses val="autoZero"/>
        <c:auto val="1"/>
        <c:lblAlgn val="ctr"/>
        <c:lblOffset val="100"/>
        <c:noMultiLvlLbl val="0"/>
      </c:catAx>
      <c:valAx>
        <c:axId val="108558208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556672"/>
        <c:crosses val="autoZero"/>
        <c:crossBetween val="between"/>
        <c:majorUnit val="500"/>
        <c:minorUnit val="1"/>
      </c:valAx>
    </c:plotArea>
    <c:legend>
      <c:legendPos val="r"/>
      <c:layout/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876697186879354E-2"/>
          <c:y val="3.7384914390707166E-2"/>
          <c:w val="0.88815189831387042"/>
          <c:h val="0.55949089697121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детей по категориям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464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259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97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2014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1056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2468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1111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229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26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175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448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840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827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2143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5329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323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364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423</a:t>
                    </a:r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  <a:ln w="38031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-5400000" vert="horz"/>
              <a:lstStyle/>
              <a:p>
                <a:pPr>
                  <a:defRPr b="1" cap="all" spc="0">
                    <a:ln w="45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Лист1!$A$2:$A$21</c:f>
              <c:strCache>
                <c:ptCount val="20"/>
                <c:pt idx="0">
                  <c:v>дети-инвалиды и дети, оставшиеся без пеогечения родителей</c:v>
                </c:pt>
                <c:pt idx="1">
                  <c:v>дети с ОВЗ </c:v>
                </c:pt>
                <c:pt idx="2">
                  <c:v>дети с девиантным поведением </c:v>
                </c:pt>
                <c:pt idx="3">
                  <c:v>дети из малообеспеченных семей</c:v>
                </c:pt>
                <c:pt idx="4">
                  <c:v>дети безработных родителей </c:v>
                </c:pt>
                <c:pt idx="5">
                  <c:v>дети из многодетных семей </c:v>
                </c:pt>
                <c:pt idx="6">
                  <c:v>дети из неполных семей </c:v>
                </c:pt>
                <c:pt idx="7">
                  <c:v>дети, состоящие на ВШУ </c:v>
                </c:pt>
                <c:pt idx="8">
                  <c:v>дети, состоящие на учете ПДН </c:v>
                </c:pt>
                <c:pt idx="9">
                  <c:v>дети, состоящие на учете КДН и ЗП </c:v>
                </c:pt>
                <c:pt idx="10">
                  <c:v>из приемных семей </c:v>
                </c:pt>
                <c:pt idx="11">
                  <c:v>из неблагополучных семей </c:v>
                </c:pt>
                <c:pt idx="12">
                  <c:v>талантливой и одаренной молодежи </c:v>
                </c:pt>
                <c:pt idx="13">
                  <c:v>первоклассников 7-милеток </c:v>
                </c:pt>
                <c:pt idx="14">
                  <c:v>проживающие в городской местности </c:v>
                </c:pt>
                <c:pt idx="15">
                  <c:v>проживающие в сельской местности </c:v>
                </c:pt>
                <c:pt idx="16">
                  <c:v> "Кыштаг" </c:v>
                </c:pt>
                <c:pt idx="17">
                  <c:v> ОРВО </c:v>
                </c:pt>
                <c:pt idx="18">
                  <c:v>"Корова-кормилица"</c:v>
                </c:pt>
                <c:pt idx="19">
                  <c:v>"Чаа сорук"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464</c:v>
                </c:pt>
                <c:pt idx="1">
                  <c:v>259</c:v>
                </c:pt>
                <c:pt idx="2">
                  <c:v>97</c:v>
                </c:pt>
                <c:pt idx="3">
                  <c:v>2014</c:v>
                </c:pt>
                <c:pt idx="4">
                  <c:v>1056</c:v>
                </c:pt>
                <c:pt idx="5">
                  <c:v>2468</c:v>
                </c:pt>
                <c:pt idx="6">
                  <c:v>1111</c:v>
                </c:pt>
                <c:pt idx="7">
                  <c:v>229</c:v>
                </c:pt>
                <c:pt idx="8">
                  <c:v>84</c:v>
                </c:pt>
                <c:pt idx="9">
                  <c:v>26</c:v>
                </c:pt>
                <c:pt idx="10">
                  <c:v>175</c:v>
                </c:pt>
                <c:pt idx="11">
                  <c:v>448</c:v>
                </c:pt>
                <c:pt idx="12">
                  <c:v>840</c:v>
                </c:pt>
                <c:pt idx="13">
                  <c:v>827</c:v>
                </c:pt>
                <c:pt idx="14">
                  <c:v>2143</c:v>
                </c:pt>
                <c:pt idx="15">
                  <c:v>5329</c:v>
                </c:pt>
                <c:pt idx="16">
                  <c:v>323</c:v>
                </c:pt>
                <c:pt idx="17">
                  <c:v>364</c:v>
                </c:pt>
                <c:pt idx="18">
                  <c:v>423</c:v>
                </c:pt>
                <c:pt idx="19">
                  <c:v>142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Лист1!$A$2:$A$21</c:f>
              <c:strCache>
                <c:ptCount val="20"/>
                <c:pt idx="0">
                  <c:v>дети-инвалиды и дети, оставшиеся без пеогечения родителей</c:v>
                </c:pt>
                <c:pt idx="1">
                  <c:v>дети с ОВЗ </c:v>
                </c:pt>
                <c:pt idx="2">
                  <c:v>дети с девиантным поведением </c:v>
                </c:pt>
                <c:pt idx="3">
                  <c:v>дети из малообеспеченных семей</c:v>
                </c:pt>
                <c:pt idx="4">
                  <c:v>дети безработных родителей </c:v>
                </c:pt>
                <c:pt idx="5">
                  <c:v>дети из многодетных семей </c:v>
                </c:pt>
                <c:pt idx="6">
                  <c:v>дети из неполных семей </c:v>
                </c:pt>
                <c:pt idx="7">
                  <c:v>дети, состоящие на ВШУ </c:v>
                </c:pt>
                <c:pt idx="8">
                  <c:v>дети, состоящие на учете ПДН </c:v>
                </c:pt>
                <c:pt idx="9">
                  <c:v>дети, состоящие на учете КДН и ЗП </c:v>
                </c:pt>
                <c:pt idx="10">
                  <c:v>из приемных семей </c:v>
                </c:pt>
                <c:pt idx="11">
                  <c:v>из неблагополучных семей </c:v>
                </c:pt>
                <c:pt idx="12">
                  <c:v>талантливой и одаренной молодежи </c:v>
                </c:pt>
                <c:pt idx="13">
                  <c:v>первоклассников 7-милеток </c:v>
                </c:pt>
                <c:pt idx="14">
                  <c:v>проживающие в городской местности </c:v>
                </c:pt>
                <c:pt idx="15">
                  <c:v>проживающие в сельской местности </c:v>
                </c:pt>
                <c:pt idx="16">
                  <c:v> "Кыштаг" </c:v>
                </c:pt>
                <c:pt idx="17">
                  <c:v> ОРВО </c:v>
                </c:pt>
                <c:pt idx="18">
                  <c:v>"Корова-кормилица"</c:v>
                </c:pt>
                <c:pt idx="19">
                  <c:v>"Чаа сорук"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733760"/>
        <c:axId val="109735296"/>
      </c:barChart>
      <c:catAx>
        <c:axId val="109733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735296"/>
        <c:crosses val="autoZero"/>
        <c:auto val="1"/>
        <c:lblAlgn val="ctr"/>
        <c:lblOffset val="100"/>
        <c:noMultiLvlLbl val="0"/>
      </c:catAx>
      <c:valAx>
        <c:axId val="10973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733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Выраженный оздоровительный эффект</c:v>
                </c:pt>
                <c:pt idx="1">
                  <c:v>Слабый оздоровительный эффект</c:v>
                </c:pt>
                <c:pt idx="2">
                  <c:v>Отсутствие оздоровительного эффекта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6279</c:v>
                </c:pt>
                <c:pt idx="1">
                  <c:v>255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772817"/>
            <a:ext cx="8136904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ЛЕТНЕЙ ОЗДОРОВИТЕЛЬНОЙ КАМПАНИИ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512676"/>
            <a:ext cx="6480719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Тыва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РТ «Республиканский центр развития дополнительного образования»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7" y="6237312"/>
            <a:ext cx="2664296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г.Кызыл-2021г.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900igr.net/up/datai/255818/0004-004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16148"/>
              </p:ext>
            </p:extLst>
          </p:nvPr>
        </p:nvGraphicFramePr>
        <p:xfrm>
          <a:off x="467544" y="1124744"/>
          <a:ext cx="77768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6244" y="274638"/>
            <a:ext cx="9032459" cy="135416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+mn-ea"/>
                <a:cs typeface="+mn-cs"/>
              </a:rPr>
              <a:t>Оздоровительный </a:t>
            </a:r>
            <a:r>
              <a:rPr lang="ru-RU" sz="2700" b="1" dirty="0">
                <a:latin typeface="Times New Roman" panose="02020603050405020304" pitchFamily="18" charset="0"/>
                <a:ea typeface="+mn-ea"/>
                <a:cs typeface="+mn-cs"/>
              </a:rPr>
              <a:t>эффект детей и подростков </a:t>
            </a:r>
            <a:r>
              <a:rPr lang="ru-RU" sz="2700" b="1" dirty="0" smtClean="0"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+mn-ea"/>
                <a:cs typeface="+mn-cs"/>
              </a:rPr>
              <a:t>за </a:t>
            </a:r>
            <a:r>
              <a:rPr lang="ru-RU" sz="2700" b="1" dirty="0">
                <a:latin typeface="Times New Roman" panose="02020603050405020304" pitchFamily="18" charset="0"/>
                <a:ea typeface="+mn-ea"/>
                <a:cs typeface="+mn-cs"/>
              </a:rPr>
              <a:t>период </a:t>
            </a:r>
            <a:r>
              <a:rPr lang="ru-RU" sz="2700" b="1" dirty="0" smtClean="0">
                <a:latin typeface="Times New Roman" panose="02020603050405020304" pitchFamily="18" charset="0"/>
                <a:ea typeface="+mn-ea"/>
                <a:cs typeface="+mn-cs"/>
              </a:rPr>
              <a:t>ЛОК-2021 </a:t>
            </a:r>
            <a:r>
              <a:rPr lang="ru-RU" sz="2700" b="1" dirty="0">
                <a:latin typeface="Times New Roman" panose="02020603050405020304" pitchFamily="18" charset="0"/>
                <a:ea typeface="+mn-ea"/>
                <a:cs typeface="+mn-cs"/>
              </a:rPr>
              <a:t>г. 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b="1" dirty="0">
              <a:latin typeface="TuvOfficinaSans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491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99516034"/>
              </p:ext>
            </p:extLst>
          </p:nvPr>
        </p:nvGraphicFramePr>
        <p:xfrm>
          <a:off x="2843808" y="1412776"/>
          <a:ext cx="792088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72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6144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моменты по итогам летней оздоровительной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2021г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летних лагерях республики по итогам 1 смены (6585 детей) увеличился на 90 % больше, чем в прошлом году (679).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 для загородных лагерей закуплено централизованно 16 посудомоечных машин на общую сумму 1 822 500 руб.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 дневных лагерей 143 приобрели посудомоечные машины: (Бай-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-7,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10, Дзун-Хемчикский – 10,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11, Кызылский-12,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Овюрский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12, Пий-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Сут-Хольский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-7, Тандынский – 9, Тес-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10, Эрзинский - 5, Чаа-Хольский – 4,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Чеди-Хольский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4,  г. Кызыл -4,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г.Ак-Довурак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4, ГЛРТ – 2, ТРЛИ - 2 и 16 - лагеря Минтруда РТ). 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Минтруда РТ приобрели посудомоечные машины 5 («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Менги-Чечээ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- 1;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- 4).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возврату частичной стоимости затрат, связанных с оплатой туристических услуг в организациях отдыха детей по программе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кешбэк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высоком уровне отработали ДОЛ «Родничок» Тоджинского кожууна (всего 52 путевки, из них возврат получили 46 родителей, 6 путевок льготные). Стоимость родительского взноса за путевку составляла 2688 руб., возврат родителям произведен в сумме 1344 руб.). Из Чеди-Хольского кожууна 3 родителям возвращена часть стоимости путевки по программе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кешбэк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общую сумму 6750 рублей (стоимость родительского взноса за путевку составляла 4500 руб.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" y="116632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7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6144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ходе подготовки к летней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2021г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трехсторонним приказом №117/663-д/522 от 18.05.2021г между Управлением Роспотребнадзора по РТ, Минобрнауки РТ, Минздрава РТ встал вопрос о дополнительных расходах на сдачу анализов ПЦР 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-19), переболевшими работниками лагерей, которые сдали анализы на ИФА (по требованию Роспотребнадзора). А также не запланированная сдача анализов на ПЦР 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-19) всеми работниками загородных лагерей;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 медицинских книжек медицинских работников лагерей, выявлялись факты отсутствия результатов анализов на вирусные инфекции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стафилакокк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диз.группу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астровирусы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гигиенического обучения медперсонала, что свидетельствует об отсутствии ответственности (или невнимательности) со стороны медицинских специалистов на местах.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администраций кожуунов Республики Тыва не заложили достаточно средств на подготовку к летней оздоровительной кампании в муниципальные бюджеты, в части оплаты медосмотров, улучшения материально-технической базы лагерей и устранения предписаний Управления Роспотребнадзора по РТ и ГУ МЧС России по РТ;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 стоит вопрос по своевременному ремонту подъездных дорог к загородным стационарным лагерям (не отремонтированы подъездные дороги к загородным стационарным лагерям «Юность» и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связи с паводковыми ситуациями).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подключены к программе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Кешбэк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лагерей – ДОЛ «Сайлык», ДОЛ «Шивилиг», ДОЛ «Патриот», ДОЛ «Шуралгак», ДОЛ «Солнечная страна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подготовки к летней оздоровительной кампании 12 стационарных лагерей не устранили в полном объеме требования пожарной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" y="116632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7499176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900igr.net/up/datai/255818/0004-004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58272276"/>
              </p:ext>
            </p:extLst>
          </p:nvPr>
        </p:nvGraphicFramePr>
        <p:xfrm>
          <a:off x="1604962" y="1828800"/>
          <a:ext cx="59340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Численность детского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населения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в возрасте 7-17 лет за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года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491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7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/>
                <a:ea typeface="SimSun"/>
              </a:rPr>
              <a:t>Изменения в нормативно-правовых актах </a:t>
            </a:r>
            <a:r>
              <a:rPr lang="ru-RU" sz="2400" b="1" dirty="0" smtClean="0">
                <a:latin typeface="Times New Roman"/>
                <a:ea typeface="SimSun"/>
              </a:rPr>
              <a:t/>
            </a:r>
            <a:br>
              <a:rPr lang="ru-RU" sz="2400" b="1" dirty="0" smtClean="0">
                <a:latin typeface="Times New Roman"/>
                <a:ea typeface="SimSun"/>
              </a:rPr>
            </a:br>
            <a:r>
              <a:rPr lang="ru-RU" sz="2400" b="1" dirty="0" smtClean="0">
                <a:latin typeface="Times New Roman"/>
                <a:ea typeface="SimSun"/>
              </a:rPr>
              <a:t>в </a:t>
            </a:r>
            <a:r>
              <a:rPr lang="ru-RU" sz="2400" b="1" dirty="0">
                <a:latin typeface="Times New Roman"/>
                <a:ea typeface="SimSun"/>
              </a:rPr>
              <a:t>сфере отдыха и оздоровления детей в 2021 году: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проекта «Отдых в Центре Азии», утвержденный заместителем председателя Правительства РТ от 15.03.2021 г;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РТ от 30.03.2021 г. № 153 «О внесении изменения в пункт 2 нормативов оплаты стоимости путевки в санатории, санаторные оздоровительные лагеря круглогодичного действия, загородные стационарные детские оздоровительные лагеря с дневным пребыванием детей»;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Республики Тыва от 23.04.2021 г. № 197 «Об утверждении Порядка организации и осуществления регионального государственного контроля за достоверностью, актуальностью и полнотой сведений об организациях отдыха детей и их оздоровления, содержащихся в реестре организаций отдыха детей и их оздоровления на территории Республики Тыва»;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РТ от 25.06.2021 № 290-р «О внесении изменения в состав межведомственного координационного совета по организации отдыха, оздоровления и занятости детей и подростков при Правительстве Республики Тыва».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4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4</a:t>
            </a:fld>
            <a:endParaRPr lang="ru-RU" altLang="ru-RU"/>
          </a:p>
        </p:txBody>
      </p:sp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575479"/>
              </p:ext>
            </p:extLst>
          </p:nvPr>
        </p:nvGraphicFramePr>
        <p:xfrm>
          <a:off x="435732" y="1916832"/>
          <a:ext cx="8280920" cy="3625373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177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8057">
                  <a:extLst>
                    <a:ext uri="{9D8B030D-6E8A-4147-A177-3AD203B41FA5}">
                      <a16:colId xmlns="" xmlns:a16="http://schemas.microsoft.com/office/drawing/2014/main" val="2683027757"/>
                    </a:ext>
                  </a:extLst>
                </a:gridCol>
                <a:gridCol w="1155477">
                  <a:extLst>
                    <a:ext uri="{9D8B030D-6E8A-4147-A177-3AD203B41FA5}">
                      <a16:colId xmlns="" xmlns:a16="http://schemas.microsoft.com/office/drawing/2014/main" val="1388452777"/>
                    </a:ext>
                  </a:extLst>
                </a:gridCol>
                <a:gridCol w="13480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1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 г.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 г.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928"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 </a:t>
                      </a:r>
                      <a:r>
                        <a:rPr lang="ru-RU" sz="2400" dirty="0" smtClean="0"/>
                        <a:t>день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день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 </a:t>
                      </a:r>
                      <a:r>
                        <a:rPr lang="ru-RU" sz="2400" dirty="0" smtClean="0"/>
                        <a:t>день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день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10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Загородный стационарный лагерь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11340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540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13440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640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322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Лагерь с дневным пребыванием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4095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4830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332656"/>
            <a:ext cx="7137176" cy="1110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Средняя </a:t>
            </a: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стоимость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путевки (в рублях)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согласно постановлению Правительства РТ № 153 от 30 марта 2021 г.</a:t>
            </a:r>
            <a:endParaRPr kumimoji="0" lang="ru-RU" sz="1600" i="1" u="none" strike="noStrike" kern="1200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avatars.mds.yandex.net/get-pdb/215709/09af9d98-0d81-421f-87a0-2b473774c7a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7201638"/>
              </p:ext>
            </p:extLst>
          </p:nvPr>
        </p:nvGraphicFramePr>
        <p:xfrm>
          <a:off x="1475656" y="2492896"/>
          <a:ext cx="6134819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76470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Общее количество организаций отдыха и оздоровления детей за последние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2 года в условиях распространения 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коронавирусной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 инфекции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822" y="1412776"/>
            <a:ext cx="8229600" cy="4464496"/>
          </a:xfrm>
        </p:spPr>
        <p:txBody>
          <a:bodyPr>
            <a:normAutofit/>
          </a:bodyPr>
          <a:lstStyle/>
          <a:p>
            <a:pPr indent="360680" algn="just">
              <a:lnSpc>
                <a:spcPct val="115000"/>
              </a:lnSpc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en-US" sz="16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1600" dirty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6B11-9A29-4DEB-AE78-F5C1E34E6C25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Количество лагерей открывшихся в 2020-2021 году в условиях распространения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коронавирусной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инфекции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COVID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-19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4" y="628302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3375879"/>
              </p:ext>
            </p:extLst>
          </p:nvPr>
        </p:nvGraphicFramePr>
        <p:xfrm>
          <a:off x="1475656" y="1772816"/>
          <a:ext cx="6144344" cy="368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68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be4/000cb613-0a33b2fb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87461"/>
              </p:ext>
            </p:extLst>
          </p:nvPr>
        </p:nvGraphicFramePr>
        <p:xfrm>
          <a:off x="683568" y="1916832"/>
          <a:ext cx="7632848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1"/>
                <a:gridCol w="1085718"/>
                <a:gridCol w="1025704"/>
                <a:gridCol w="801461"/>
                <a:gridCol w="975549"/>
                <a:gridCol w="1008112"/>
                <a:gridCol w="730094"/>
                <a:gridCol w="1358139"/>
              </a:tblGrid>
              <a:tr h="882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ЛОУ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загородных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дневных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палаточных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оздоровлено детей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ТЖС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подучетных детей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2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2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6585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5275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008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ЛОК за 2020-2021гг в условиях распространения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лагерей прекративших свою деятельность в 2021 году в связи с эпидемиологическими условиями в регионе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1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682319"/>
              </p:ext>
            </p:extLst>
          </p:nvPr>
        </p:nvGraphicFramePr>
        <p:xfrm>
          <a:off x="611560" y="151665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60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 fontScale="90000"/>
          </a:bodyPr>
          <a:lstStyle/>
          <a:p>
            <a:pPr>
              <a:tabLst>
                <a:tab pos="-90170" algn="l"/>
              </a:tabLst>
            </a:pPr>
            <a:r>
              <a:rPr lang="ru-RU" sz="1800" b="1" cap="all" dirty="0">
                <a:latin typeface="Times New Roman"/>
                <a:ea typeface="Times New Roman"/>
              </a:rPr>
              <a:t>Охват организованными формами досуга детей и подростков на территории Республики Тыва</a:t>
            </a:r>
            <a:r>
              <a:rPr lang="ru-RU" sz="1800" dirty="0">
                <a:latin typeface="Times New Roman"/>
                <a:ea typeface="SimSun"/>
              </a:rPr>
              <a:t> </a:t>
            </a:r>
            <a:r>
              <a:rPr lang="ru-RU" sz="1800" b="1" cap="all" dirty="0">
                <a:latin typeface="Times New Roman"/>
                <a:ea typeface="Times New Roman"/>
              </a:rPr>
              <a:t>в 2021 году</a:t>
            </a:r>
            <a:r>
              <a:rPr lang="ru-RU" sz="1800" dirty="0">
                <a:latin typeface="Times New Roman"/>
                <a:ea typeface="SimSun"/>
              </a:rPr>
              <a:t/>
            </a:r>
            <a:br>
              <a:rPr lang="ru-RU" sz="1800" dirty="0">
                <a:latin typeface="Times New Roman"/>
                <a:ea typeface="SimSun"/>
              </a:rPr>
            </a:b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" y="116632"/>
            <a:ext cx="1624725" cy="15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38320"/>
              </p:ext>
            </p:extLst>
          </p:nvPr>
        </p:nvGraphicFramePr>
        <p:xfrm>
          <a:off x="1115616" y="1268760"/>
          <a:ext cx="7632847" cy="451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иаграмма" r:id="rId4" imgW="6115151" imgH="3219499" progId="MSGraph.Chart.8">
                  <p:embed/>
                </p:oleObj>
              </mc:Choice>
              <mc:Fallback>
                <p:oleObj name="Диаграмма" r:id="rId4" imgW="6115151" imgH="321949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268760"/>
                        <a:ext cx="7632847" cy="45155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842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Диаграмма</vt:lpstr>
      <vt:lpstr>Презентация PowerPoint</vt:lpstr>
      <vt:lpstr>Численность детского населения  в возрасте 7-17 лет за 3 года</vt:lpstr>
      <vt:lpstr>Изменения в нормативно-правовых актах  в сфере отдыха и оздоровления детей в 2021 году:</vt:lpstr>
      <vt:lpstr>Презентация PowerPoint</vt:lpstr>
      <vt:lpstr>Презентация PowerPoint</vt:lpstr>
      <vt:lpstr>    </vt:lpstr>
      <vt:lpstr>ИТОГИ ЛОК за 2020-2021гг в условиях распространения коронавирусной инфекции COVID-19</vt:lpstr>
      <vt:lpstr>Количество лагерей прекративших свою деятельность в 2021 году в связи с эпидемиологическими условиями в регионе</vt:lpstr>
      <vt:lpstr>Охват организованными формами досуга детей и подростков на территории Республики Тыва в 2021 году </vt:lpstr>
      <vt:lpstr>КАТЕГОРИИ ДЕТЕЙ</vt:lpstr>
      <vt:lpstr> Оздоровительный эффект детей и подростков  за период ЛОК-2021 г.  </vt:lpstr>
      <vt:lpstr>Положительные моменты по итогам летней оздоровительной кампании 2021г</vt:lpstr>
      <vt:lpstr>Проблемы в ходе подготовки к летней оздоровительной кампании 2021г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Ооржак А.А.</dc:creator>
  <cp:lastModifiedBy>Владимировна</cp:lastModifiedBy>
  <cp:revision>36</cp:revision>
  <dcterms:created xsi:type="dcterms:W3CDTF">2020-09-01T05:14:56Z</dcterms:created>
  <dcterms:modified xsi:type="dcterms:W3CDTF">2021-12-02T07:51:32Z</dcterms:modified>
</cp:coreProperties>
</file>